
<file path=[Content_Types].xml><?xml version="1.0" encoding="utf-8"?>
<Types xmlns="http://schemas.openxmlformats.org/package/2006/content-types">
  <Default Extension="png" ContentType="image/png"/>
  <Default Extension="pdf" ContentType="application/pd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6.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7.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8.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 id="2147483666" r:id="rId2"/>
    <p:sldMasterId id="2147483701" r:id="rId3"/>
    <p:sldMasterId id="2147483662" r:id="rId4"/>
    <p:sldMasterId id="2147483695" r:id="rId5"/>
    <p:sldMasterId id="2147483697" r:id="rId6"/>
    <p:sldMasterId id="2147483699" r:id="rId7"/>
    <p:sldMasterId id="2147483703" r:id="rId8"/>
    <p:sldMasterId id="2147483705" r:id="rId9"/>
    <p:sldMasterId id="2147483673" r:id="rId10"/>
  </p:sldMasterIdLst>
  <p:notesMasterIdLst>
    <p:notesMasterId r:id="rId26"/>
  </p:notesMasterIdLst>
  <p:handoutMasterIdLst>
    <p:handoutMasterId r:id="rId27"/>
  </p:handoutMasterIdLst>
  <p:sldIdLst>
    <p:sldId id="256" r:id="rId11"/>
    <p:sldId id="258" r:id="rId12"/>
    <p:sldId id="259" r:id="rId13"/>
    <p:sldId id="260" r:id="rId14"/>
    <p:sldId id="319" r:id="rId15"/>
    <p:sldId id="298" r:id="rId16"/>
    <p:sldId id="313" r:id="rId17"/>
    <p:sldId id="312" r:id="rId18"/>
    <p:sldId id="314" r:id="rId19"/>
    <p:sldId id="293" r:id="rId20"/>
    <p:sldId id="317" r:id="rId21"/>
    <p:sldId id="318" r:id="rId22"/>
    <p:sldId id="316" r:id="rId23"/>
    <p:sldId id="315" r:id="rId24"/>
    <p:sldId id="271"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1F35"/>
    <a:srgbClr val="000000"/>
    <a:srgbClr val="2F5796"/>
    <a:srgbClr val="2F574D"/>
    <a:srgbClr val="2F5700"/>
    <a:srgbClr val="07164D"/>
    <a:srgbClr val="081852"/>
    <a:srgbClr val="42385F"/>
    <a:srgbClr val="D23732"/>
    <a:srgbClr val="BC34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58" autoAdjust="0"/>
    <p:restoredTop sz="57597" autoAdjust="0"/>
  </p:normalViewPr>
  <p:slideViewPr>
    <p:cSldViewPr snapToGrid="0" snapToObjects="1">
      <p:cViewPr varScale="1">
        <p:scale>
          <a:sx n="93" d="100"/>
          <a:sy n="93" d="100"/>
        </p:scale>
        <p:origin x="2184" y="1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A9F8666-4BAF-2747-8DDA-B5E0EF46CB9B}" type="datetimeFigureOut">
              <a:rPr lang="en-US" smtClean="0"/>
              <a:pPr/>
              <a:t>1/12/20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884950B-CDFD-304F-914B-D6BF1F1CCA67}" type="slidenum">
              <a:rPr lang="en-US" smtClean="0"/>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pdf>
</file>

<file path=ppt/media/image13.png>
</file>

<file path=ppt/media/image14.jpeg>
</file>

<file path=ppt/media/image15.png>
</file>

<file path=ppt/media/image16.png>
</file>

<file path=ppt/media/image2.pdf>
</file>

<file path=ppt/media/image2.png>
</file>

<file path=ppt/media/image3.jpeg>
</file>

<file path=ppt/media/image4.jpeg>
</file>

<file path=ppt/media/image5.jpeg>
</file>

<file path=ppt/media/image6.pdf>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7D4187-1356-0B4A-B607-C29727ED112E}" type="datetimeFigureOut">
              <a:rPr lang="en-US" smtClean="0"/>
              <a:pPr/>
              <a:t>1/12/20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6FD7A8-CB24-6942-A9BD-39BD474A0379}"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forms.gle/tktYJiXEULf3sMPv7"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So, let’s get into the instructor and course evaluations…</a:t>
            </a:r>
          </a:p>
        </p:txBody>
      </p:sp>
      <p:sp>
        <p:nvSpPr>
          <p:cNvPr id="4" name="Slide Number Placeholder 3"/>
          <p:cNvSpPr>
            <a:spLocks noGrp="1"/>
          </p:cNvSpPr>
          <p:nvPr>
            <p:ph type="sldNum" sz="quarter" idx="5"/>
          </p:nvPr>
        </p:nvSpPr>
        <p:spPr/>
        <p:txBody>
          <a:bodyPr/>
          <a:lstStyle/>
          <a:p>
            <a:fld id="{5569811D-D8ED-4944-87AC-87ECC518DF79}" type="slidenum">
              <a:rPr lang="en-US" smtClean="0"/>
              <a:t>2</a:t>
            </a:fld>
            <a:endParaRPr lang="en-US"/>
          </a:p>
        </p:txBody>
      </p:sp>
    </p:spTree>
    <p:extLst>
      <p:ext uri="{BB962C8B-B14F-4D97-AF65-F5344CB8AC3E}">
        <p14:creationId xmlns:p14="http://schemas.microsoft.com/office/powerpoint/2010/main" val="2752779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Data analytics is pervasive.</a:t>
            </a:r>
          </a:p>
          <a:p>
            <a:endParaRPr lang="en-US" dirty="0"/>
          </a:p>
          <a:p>
            <a:r>
              <a:rPr lang="en-US" dirty="0"/>
              <a:t>You should come to love IDEs. Learn the shortcuts</a:t>
            </a:r>
          </a:p>
          <a:p>
            <a:endParaRPr lang="en-US" dirty="0"/>
          </a:p>
          <a:p>
            <a:r>
              <a:rPr lang="en-US" dirty="0"/>
              <a:t>Markdown is simple, but powerful. Learn to think about how to communicate things to others. This stuff can get dense, so make it as easy as possible on others to read it.</a:t>
            </a:r>
            <a:endParaRPr lang="en-US" dirty="0">
              <a:sym typeface="Wingdings" pitchFamily="2" charset="2"/>
            </a:endParaRPr>
          </a:p>
          <a:p>
            <a:endParaRPr lang="en-US" dirty="0">
              <a:sym typeface="Wingdings" pitchFamily="2" charset="2"/>
            </a:endParaRPr>
          </a:p>
          <a:p>
            <a:r>
              <a:rPr lang="en-US" dirty="0">
                <a:sym typeface="Wingdings" pitchFamily="2" charset="2"/>
              </a:rPr>
              <a:t>Clustering is a powerful way to segment observations.</a:t>
            </a:r>
          </a:p>
          <a:p>
            <a:endParaRPr lang="en-US" dirty="0"/>
          </a:p>
          <a:p>
            <a:pPr marL="0" indent="0">
              <a:buFont typeface="Arial" panose="020B0604020202020204" pitchFamily="34" charset="0"/>
              <a:buNone/>
            </a:pPr>
            <a:r>
              <a:rPr lang="en-US" dirty="0"/>
              <a:t>Transition: Let’s talk about two key takeaways from this high-engagement material…</a:t>
            </a:r>
          </a:p>
        </p:txBody>
      </p:sp>
      <p:sp>
        <p:nvSpPr>
          <p:cNvPr id="4" name="Slide Number Placeholder 3"/>
          <p:cNvSpPr>
            <a:spLocks noGrp="1"/>
          </p:cNvSpPr>
          <p:nvPr>
            <p:ph type="sldNum" sz="quarter" idx="5"/>
          </p:nvPr>
        </p:nvSpPr>
        <p:spPr/>
        <p:txBody>
          <a:bodyPr/>
          <a:lstStyle/>
          <a:p>
            <a:fld id="{AE6FD7A8-CB24-6942-A9BD-39BD474A0379}" type="slidenum">
              <a:rPr lang="en-US" smtClean="0"/>
              <a:pPr/>
              <a:t>11</a:t>
            </a:fld>
            <a:endParaRPr lang="en-US"/>
          </a:p>
        </p:txBody>
      </p:sp>
    </p:spTree>
    <p:extLst>
      <p:ext uri="{BB962C8B-B14F-4D97-AF65-F5344CB8AC3E}">
        <p14:creationId xmlns:p14="http://schemas.microsoft.com/office/powerpoint/2010/main" val="1706678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Different IDEs for different purposes:</a:t>
            </a:r>
          </a:p>
          <a:p>
            <a:pPr marL="171450" indent="-171450">
              <a:buFont typeface="Arial" panose="020B0604020202020204" pitchFamily="34" charset="0"/>
              <a:buChar char="•"/>
            </a:pPr>
            <a:r>
              <a:rPr lang="en-US" dirty="0">
                <a:sym typeface="Wingdings" pitchFamily="2" charset="2"/>
              </a:rPr>
              <a:t>Excel is easy to interact with in a point-and-click manner, but can be inefficient for processing large amounts of data and for automatically running scripts.</a:t>
            </a:r>
          </a:p>
          <a:p>
            <a:pPr marL="171450" indent="-171450">
              <a:buFont typeface="Arial" panose="020B0604020202020204" pitchFamily="34" charset="0"/>
              <a:buChar char="•"/>
            </a:pPr>
            <a:r>
              <a:rPr lang="en-US" dirty="0">
                <a:sym typeface="Wingdings" pitchFamily="2" charset="2"/>
              </a:rPr>
              <a:t>Spyder is helpful for creating code.</a:t>
            </a:r>
          </a:p>
          <a:p>
            <a:pPr marL="171450" indent="-171450">
              <a:buFont typeface="Arial" panose="020B0604020202020204" pitchFamily="34" charset="0"/>
              <a:buChar char="•"/>
            </a:pPr>
            <a:r>
              <a:rPr lang="en-US" dirty="0" err="1">
                <a:sym typeface="Wingdings" pitchFamily="2" charset="2"/>
              </a:rPr>
              <a:t>Jupyter</a:t>
            </a:r>
            <a:r>
              <a:rPr lang="en-US" dirty="0">
                <a:sym typeface="Wingdings" pitchFamily="2" charset="2"/>
              </a:rPr>
              <a:t> Notebook and Lab are great for combining code, text, and visualizations into a single document that can be sent to others.</a:t>
            </a:r>
          </a:p>
          <a:p>
            <a:pPr marL="171450" indent="-171450">
              <a:buFont typeface="Arial" panose="020B0604020202020204" pitchFamily="34" charset="0"/>
              <a:buChar char="•"/>
            </a:pPr>
            <a:endParaRPr lang="en-US" dirty="0">
              <a:sym typeface="Wingdings" pitchFamily="2" charset="2"/>
            </a:endParaRPr>
          </a:p>
          <a:p>
            <a:pPr marL="0" indent="0">
              <a:buFont typeface="Arial" panose="020B0604020202020204" pitchFamily="34" charset="0"/>
              <a:buNone/>
            </a:pPr>
            <a:r>
              <a:rPr lang="en-US" dirty="0">
                <a:sym typeface="Wingdings" pitchFamily="2" charset="2"/>
              </a:rPr>
              <a:t>The material in this high engagement lesson is meant more for practical use and to answer questions. For purposes of what will be graded, you’re expected to know how to use </a:t>
            </a:r>
            <a:r>
              <a:rPr lang="en-US" dirty="0" err="1">
                <a:sym typeface="Wingdings" pitchFamily="2" charset="2"/>
              </a:rPr>
              <a:t>Jupyter</a:t>
            </a:r>
            <a:r>
              <a:rPr lang="en-US" dirty="0">
                <a:sym typeface="Wingdings" pitchFamily="2" charset="2"/>
              </a:rPr>
              <a:t> Notebooks. </a:t>
            </a:r>
            <a:r>
              <a:rPr lang="en-US">
                <a:sym typeface="Wingdings" pitchFamily="2" charset="2"/>
              </a:rPr>
              <a:t>You’re NOT </a:t>
            </a:r>
            <a:r>
              <a:rPr lang="en-US" dirty="0">
                <a:sym typeface="Wingdings" pitchFamily="2" charset="2"/>
              </a:rPr>
              <a:t>expected to know how to use VB Editor, Spyder, or </a:t>
            </a:r>
            <a:r>
              <a:rPr lang="en-US" dirty="0" err="1">
                <a:sym typeface="Wingdings" pitchFamily="2" charset="2"/>
              </a:rPr>
              <a:t>JupyterLab</a:t>
            </a:r>
            <a:r>
              <a:rPr lang="en-US" dirty="0">
                <a:sym typeface="Wingdings" pitchFamily="2" charset="2"/>
              </a:rPr>
              <a:t>. I hope these things are helpful, though.</a:t>
            </a:r>
          </a:p>
          <a:p>
            <a:endParaRPr lang="en-US" dirty="0"/>
          </a:p>
          <a:p>
            <a:pPr marL="0" indent="0">
              <a:buFont typeface="Arial" panose="020B0604020202020204" pitchFamily="34" charset="0"/>
              <a:buNone/>
            </a:pPr>
            <a:r>
              <a:rPr lang="en-US" dirty="0"/>
              <a:t>Transition: Let’s talk about specifics of the last milestone that’s due by one week from today…</a:t>
            </a:r>
          </a:p>
        </p:txBody>
      </p:sp>
      <p:sp>
        <p:nvSpPr>
          <p:cNvPr id="4" name="Slide Number Placeholder 3"/>
          <p:cNvSpPr>
            <a:spLocks noGrp="1"/>
          </p:cNvSpPr>
          <p:nvPr>
            <p:ph type="sldNum" sz="quarter" idx="5"/>
          </p:nvPr>
        </p:nvSpPr>
        <p:spPr/>
        <p:txBody>
          <a:bodyPr/>
          <a:lstStyle/>
          <a:p>
            <a:fld id="{AE6FD7A8-CB24-6942-A9BD-39BD474A0379}" type="slidenum">
              <a:rPr lang="en-US" smtClean="0"/>
              <a:pPr/>
              <a:t>12</a:t>
            </a:fld>
            <a:endParaRPr lang="en-US"/>
          </a:p>
        </p:txBody>
      </p:sp>
    </p:spTree>
    <p:extLst>
      <p:ext uri="{BB962C8B-B14F-4D97-AF65-F5344CB8AC3E}">
        <p14:creationId xmlns:p14="http://schemas.microsoft.com/office/powerpoint/2010/main" val="1360754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As promised in ACCY 569, we’ll be covering some of the same topics that we ended with in that course, but discussing them in Python.</a:t>
            </a:r>
          </a:p>
          <a:p>
            <a:endParaRPr lang="en-US" dirty="0"/>
          </a:p>
          <a:p>
            <a:r>
              <a:rPr lang="en-US" dirty="0"/>
              <a:t>A history of Python, and an overview of how it’s used.</a:t>
            </a:r>
          </a:p>
          <a:p>
            <a:endParaRPr lang="en-US" dirty="0"/>
          </a:p>
          <a:p>
            <a:r>
              <a:rPr lang="en-US" dirty="0"/>
              <a:t>Specifics of functions, which are like macros.</a:t>
            </a:r>
          </a:p>
          <a:p>
            <a:endParaRPr lang="en-US" dirty="0"/>
          </a:p>
          <a:p>
            <a:r>
              <a:rPr lang="en-US" dirty="0"/>
              <a:t>Specifics of conditional statements in Python.</a:t>
            </a:r>
          </a:p>
          <a:p>
            <a:endParaRPr lang="en-US" dirty="0"/>
          </a:p>
          <a:p>
            <a:r>
              <a:rPr lang="en-US" dirty="0"/>
              <a:t>Transition: Linden will now share some tips for completing the first high engagement programming assignment…</a:t>
            </a:r>
          </a:p>
        </p:txBody>
      </p:sp>
      <p:sp>
        <p:nvSpPr>
          <p:cNvPr id="4" name="Slide Number Placeholder 3"/>
          <p:cNvSpPr>
            <a:spLocks noGrp="1"/>
          </p:cNvSpPr>
          <p:nvPr>
            <p:ph type="sldNum" sz="quarter" idx="5"/>
          </p:nvPr>
        </p:nvSpPr>
        <p:spPr/>
        <p:txBody>
          <a:bodyPr/>
          <a:lstStyle/>
          <a:p>
            <a:fld id="{AE6FD7A8-CB24-6942-A9BD-39BD474A0379}" type="slidenum">
              <a:rPr lang="en-US" smtClean="0"/>
              <a:pPr/>
              <a:t>13</a:t>
            </a:fld>
            <a:endParaRPr lang="en-US"/>
          </a:p>
        </p:txBody>
      </p:sp>
    </p:spTree>
    <p:extLst>
      <p:ext uri="{BB962C8B-B14F-4D97-AF65-F5344CB8AC3E}">
        <p14:creationId xmlns:p14="http://schemas.microsoft.com/office/powerpoint/2010/main" val="1137126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Linden will communicate the tips here.</a:t>
            </a:r>
          </a:p>
        </p:txBody>
      </p:sp>
      <p:sp>
        <p:nvSpPr>
          <p:cNvPr id="4" name="Slide Number Placeholder 3"/>
          <p:cNvSpPr>
            <a:spLocks noGrp="1"/>
          </p:cNvSpPr>
          <p:nvPr>
            <p:ph type="sldNum" sz="quarter" idx="5"/>
          </p:nvPr>
        </p:nvSpPr>
        <p:spPr/>
        <p:txBody>
          <a:bodyPr/>
          <a:lstStyle/>
          <a:p>
            <a:fld id="{AE6FD7A8-CB24-6942-A9BD-39BD474A0379}" type="slidenum">
              <a:rPr lang="en-US" smtClean="0"/>
              <a:pPr/>
              <a:t>14</a:t>
            </a:fld>
            <a:endParaRPr lang="en-US"/>
          </a:p>
        </p:txBody>
      </p:sp>
    </p:spTree>
    <p:extLst>
      <p:ext uri="{BB962C8B-B14F-4D97-AF65-F5344CB8AC3E}">
        <p14:creationId xmlns:p14="http://schemas.microsoft.com/office/powerpoint/2010/main" val="2862720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5"/>
          </p:nvPr>
        </p:nvSpPr>
        <p:spPr/>
        <p:txBody>
          <a:bodyPr/>
          <a:lstStyle/>
          <a:p>
            <a:fld id="{5569811D-D8ED-4944-87AC-87ECC518DF79}" type="slidenum">
              <a:rPr lang="en-US" smtClean="0"/>
              <a:t>15</a:t>
            </a:fld>
            <a:endParaRPr lang="en-US"/>
          </a:p>
        </p:txBody>
      </p:sp>
    </p:spTree>
    <p:extLst>
      <p:ext uri="{BB962C8B-B14F-4D97-AF65-F5344CB8AC3E}">
        <p14:creationId xmlns:p14="http://schemas.microsoft.com/office/powerpoint/2010/main" val="392642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dirty="0"/>
              <a:t>This is the second of a three-course journey. It really is a journey. We’ve learned a lot from trying to get people too far in one course because we’re excited about the topic:</a:t>
            </a:r>
          </a:p>
          <a:p>
            <a:pPr marL="685800" lvl="1" indent="-228600">
              <a:buFont typeface="+mj-lt"/>
              <a:buAutoNum type="arabicPeriod"/>
            </a:pPr>
            <a:r>
              <a:rPr lang="en-US" dirty="0"/>
              <a:t>This course introduces data analytics.</a:t>
            </a:r>
          </a:p>
          <a:p>
            <a:pPr marL="685800" lvl="1" indent="-228600">
              <a:buFont typeface="+mj-lt"/>
              <a:buAutoNum type="arabicPeriod"/>
            </a:pPr>
            <a:r>
              <a:rPr lang="en-US" dirty="0"/>
              <a:t>ACCY 576 will introduce Python.</a:t>
            </a:r>
          </a:p>
          <a:p>
            <a:pPr marL="685800" lvl="1" indent="-228600">
              <a:buFont typeface="+mj-lt"/>
              <a:buAutoNum type="arabicPeriod"/>
            </a:pPr>
            <a:r>
              <a:rPr lang="en-US" dirty="0"/>
              <a:t>ACCY 577 will get into machine learning in Python.</a:t>
            </a:r>
          </a:p>
          <a:p>
            <a:pPr marL="685800" lvl="1" indent="-228600">
              <a:buFont typeface="+mj-lt"/>
              <a:buAutoNum type="arabicPeriod"/>
            </a:pPr>
            <a:r>
              <a:rPr lang="en-US" dirty="0"/>
              <a:t>Optional ACCY 593 contains four case studies that allow you to apply analytics to different accounting situations.</a:t>
            </a:r>
          </a:p>
          <a:p>
            <a:endParaRPr lang="en-US" dirty="0"/>
          </a:p>
          <a:p>
            <a:r>
              <a:rPr lang="en-US" dirty="0"/>
              <a:t>Required statements</a:t>
            </a:r>
          </a:p>
          <a:p>
            <a:pPr marL="685800" lvl="1" indent="-228600">
              <a:buFont typeface="+mj-lt"/>
              <a:buAutoNum type="arabicPeriod"/>
            </a:pPr>
            <a:r>
              <a:rPr lang="en-US" dirty="0"/>
              <a:t>Emergency video: https://</a:t>
            </a:r>
            <a:r>
              <a:rPr lang="en-US" dirty="0" err="1"/>
              <a:t>mediaspace.illinois.edu</a:t>
            </a:r>
            <a:r>
              <a:rPr lang="en-US" dirty="0"/>
              <a:t>/media/t/1_bbti3ec5</a:t>
            </a:r>
          </a:p>
          <a:p>
            <a:pPr marL="685800" lvl="1" indent="-228600">
              <a:buFont typeface="+mj-lt"/>
              <a:buAutoNum type="arabicPeriod"/>
            </a:pPr>
            <a:r>
              <a:rPr lang="en-US" dirty="0"/>
              <a:t>Emergency handout: https://</a:t>
            </a:r>
            <a:r>
              <a:rPr lang="en-US" dirty="0" err="1"/>
              <a:t>police.illinois.edu</a:t>
            </a:r>
            <a:r>
              <a:rPr lang="en-US" dirty="0"/>
              <a:t>/</a:t>
            </a:r>
            <a:r>
              <a:rPr lang="en-US" dirty="0" err="1"/>
              <a:t>dpsapp</a:t>
            </a:r>
            <a:r>
              <a:rPr lang="en-US" dirty="0"/>
              <a:t>/</a:t>
            </a:r>
            <a:r>
              <a:rPr lang="en-US" dirty="0" err="1"/>
              <a:t>wp</a:t>
            </a:r>
            <a:r>
              <a:rPr lang="en-US" dirty="0"/>
              <a:t>-content/uploads/2017/08/syllabus-</a:t>
            </a:r>
            <a:r>
              <a:rPr lang="en-US" dirty="0" err="1"/>
              <a:t>attachment.pdf</a:t>
            </a:r>
            <a:endParaRPr lang="en-US" dirty="0"/>
          </a:p>
          <a:p>
            <a:pPr marL="685800" lvl="1" indent="-228600">
              <a:buFont typeface="+mj-lt"/>
              <a:buAutoNum type="arabicPeriod"/>
            </a:pPr>
            <a:r>
              <a:rPr lang="en-US" dirty="0"/>
              <a:t>Academic accommodations</a:t>
            </a:r>
          </a:p>
          <a:p>
            <a:pPr marL="0" lvl="0" indent="0">
              <a:buFont typeface="+mj-lt"/>
              <a:buNone/>
            </a:pPr>
            <a:endParaRPr lang="en-US" dirty="0"/>
          </a:p>
          <a:p>
            <a:r>
              <a:rPr lang="en-US" dirty="0"/>
              <a:t>Review how grades are calculated.</a:t>
            </a:r>
          </a:p>
          <a:p>
            <a:pPr marL="628650" lvl="1" indent="-171450">
              <a:buFont typeface="Arial" panose="020B0604020202020204" pitchFamily="34" charset="0"/>
              <a:buChar char="•"/>
            </a:pPr>
            <a:r>
              <a:rPr lang="en-US" dirty="0"/>
              <a:t>80 points (8%) Live Session Quizzes. </a:t>
            </a:r>
            <a:r>
              <a:rPr lang="en-US" sz="1200" b="0" i="0" kern="1200" dirty="0">
                <a:solidFill>
                  <a:schemeClr val="tx1"/>
                </a:solidFill>
                <a:effectLst/>
                <a:latin typeface="+mn-lt"/>
                <a:ea typeface="+mn-ea"/>
                <a:cs typeface="+mn-cs"/>
              </a:rPr>
              <a:t>There will be a short quiz during every live session. These quizzes assess your understanding of the Coursera material as well as ask for your opinions. We will use the quiz results to guide the live session discussions. If you're not able to attend either of the live sessions, a link will be posted so that you can take the quiz at a time that's convenient for you as long as it's before the deadline.</a:t>
            </a:r>
          </a:p>
          <a:p>
            <a:pPr marL="628650" lvl="1" indent="-171450">
              <a:buFont typeface="Arial" panose="020B0604020202020204" pitchFamily="34" charset="0"/>
              <a:buChar char="•"/>
            </a:pPr>
            <a:r>
              <a:rPr lang="en-US" dirty="0"/>
              <a:t>640 points (64%) HE Programming assignments. </a:t>
            </a:r>
            <a:r>
              <a:rPr lang="en-US" sz="1200" b="0" i="0" kern="1200" dirty="0">
                <a:solidFill>
                  <a:schemeClr val="tx1"/>
                </a:solidFill>
                <a:effectLst/>
                <a:latin typeface="+mn-lt"/>
                <a:ea typeface="+mn-ea"/>
                <a:cs typeface="+mn-cs"/>
              </a:rPr>
              <a:t>These programming assignments (based on </a:t>
            </a:r>
            <a:r>
              <a:rPr lang="en-US" sz="1200" b="0" i="0" kern="1200" dirty="0" err="1">
                <a:solidFill>
                  <a:schemeClr val="tx1"/>
                </a:solidFill>
                <a:effectLst/>
                <a:latin typeface="+mn-lt"/>
                <a:ea typeface="+mn-ea"/>
                <a:cs typeface="+mn-cs"/>
              </a:rPr>
              <a:t>Jupyter</a:t>
            </a:r>
            <a:r>
              <a:rPr lang="en-US" sz="1200" b="0" i="0" kern="1200" dirty="0">
                <a:solidFill>
                  <a:schemeClr val="tx1"/>
                </a:solidFill>
                <a:effectLst/>
                <a:latin typeface="+mn-lt"/>
                <a:ea typeface="+mn-ea"/>
                <a:cs typeface="+mn-cs"/>
              </a:rPr>
              <a:t> Notebooks) are similar to and an extension of the </a:t>
            </a:r>
            <a:r>
              <a:rPr lang="en-US" sz="1200" b="0" i="0" kern="1200" dirty="0" err="1">
                <a:solidFill>
                  <a:schemeClr val="tx1"/>
                </a:solidFill>
                <a:effectLst/>
                <a:latin typeface="+mn-lt"/>
                <a:ea typeface="+mn-ea"/>
                <a:cs typeface="+mn-cs"/>
              </a:rPr>
              <a:t>Jupyter</a:t>
            </a:r>
            <a:r>
              <a:rPr lang="en-US" sz="1200" b="0" i="0" kern="1200" dirty="0">
                <a:solidFill>
                  <a:schemeClr val="tx1"/>
                </a:solidFill>
                <a:effectLst/>
                <a:latin typeface="+mn-lt"/>
                <a:ea typeface="+mn-ea"/>
                <a:cs typeface="+mn-cs"/>
              </a:rPr>
              <a:t> Notebook assignments that are posted on Coursera. Specifically, you will be asked to perform a greater number of coding tasks that require more thought than the tasks in the </a:t>
            </a:r>
            <a:r>
              <a:rPr lang="en-US" sz="1200" b="0" i="0" kern="1200" dirty="0" err="1">
                <a:solidFill>
                  <a:schemeClr val="tx1"/>
                </a:solidFill>
                <a:effectLst/>
                <a:latin typeface="+mn-lt"/>
                <a:ea typeface="+mn-ea"/>
                <a:cs typeface="+mn-cs"/>
              </a:rPr>
              <a:t>Jupyter</a:t>
            </a:r>
            <a:r>
              <a:rPr lang="en-US" sz="1200" b="0" i="0" kern="1200" dirty="0">
                <a:solidFill>
                  <a:schemeClr val="tx1"/>
                </a:solidFill>
                <a:effectLst/>
                <a:latin typeface="+mn-lt"/>
                <a:ea typeface="+mn-ea"/>
                <a:cs typeface="+mn-cs"/>
              </a:rPr>
              <a:t> Notebook assignments on Coursera. It is intended that you complete these notebook assignments after having completed the module's Coursera material and after either attending the live session or viewing the live session recording and before the deadline.</a:t>
            </a:r>
            <a:endParaRPr lang="en-US" dirty="0"/>
          </a:p>
          <a:p>
            <a:pPr marL="628650" lvl="1" indent="-171450">
              <a:buFont typeface="Arial" panose="020B0604020202020204" pitchFamily="34" charset="0"/>
              <a:buChar char="•"/>
            </a:pPr>
            <a:r>
              <a:rPr lang="en-US" dirty="0"/>
              <a:t>280 points (28%) Final Project. </a:t>
            </a:r>
            <a:r>
              <a:rPr lang="en-US" sz="1200" b="1"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The final project will give you an opportunity to go through the CRISP-DM framework for analyzing financial data in Python. You will be given a dataset and will be asked to perform a number of tasks associated with understanding, preparing, and modeling the data. This final project will be made available during the week of module 5.</a:t>
            </a:r>
          </a:p>
          <a:p>
            <a:pPr marL="628650" lvl="1" indent="-171450">
              <a:buFont typeface="Arial" panose="020B0604020202020204" pitchFamily="34" charset="0"/>
              <a:buChar char="•"/>
            </a:pPr>
            <a:r>
              <a:rPr lang="en-US" sz="1200" b="1" i="0" kern="1200" dirty="0">
                <a:solidFill>
                  <a:schemeClr val="tx1"/>
                </a:solidFill>
                <a:effectLst/>
                <a:latin typeface="+mn-lt"/>
                <a:ea typeface="+mn-ea"/>
                <a:cs typeface="+mn-cs"/>
              </a:rPr>
              <a:t>Late submissions of assignments made within one week after the deadline will be accepted with a 25% penalty. Submissions made more than one week after the deadline will not be accepted. Any exceptions will be at the discretion of the program. Faculty will determine the extension deadline for approved exceptions. Once the answer key is posted, late submissions are not accepted for any reason.</a:t>
            </a:r>
            <a:r>
              <a:rPr lang="en-US" sz="1200" b="0" i="0" kern="1200" dirty="0">
                <a:solidFill>
                  <a:schemeClr val="tx1"/>
                </a:solidFill>
                <a:effectLst/>
                <a:latin typeface="+mn-lt"/>
                <a:ea typeface="+mn-ea"/>
                <a:cs typeface="+mn-cs"/>
              </a:rPr>
              <a:t> When at all possible, requests for an exception should be made </a:t>
            </a:r>
            <a:r>
              <a:rPr lang="en-US" sz="1200" b="1" i="0" kern="1200" dirty="0">
                <a:solidFill>
                  <a:schemeClr val="tx1"/>
                </a:solidFill>
                <a:effectLst/>
                <a:latin typeface="+mn-lt"/>
                <a:ea typeface="+mn-ea"/>
                <a:cs typeface="+mn-cs"/>
              </a:rPr>
              <a:t>BEFORE</a:t>
            </a:r>
            <a:r>
              <a:rPr lang="en-US" sz="1200" b="0" i="0" kern="1200" dirty="0">
                <a:solidFill>
                  <a:schemeClr val="tx1"/>
                </a:solidFill>
                <a:effectLst/>
                <a:latin typeface="+mn-lt"/>
                <a:ea typeface="+mn-ea"/>
                <a:cs typeface="+mn-cs"/>
              </a:rPr>
              <a:t> the assignment deadline.</a:t>
            </a:r>
            <a:endParaRPr lang="en-US" dirty="0"/>
          </a:p>
          <a:p>
            <a:pPr marL="628650" lvl="1" indent="-171450">
              <a:buFont typeface="Arial" panose="020B0604020202020204" pitchFamily="34" charset="0"/>
              <a:buChar char="•"/>
            </a:pPr>
            <a:r>
              <a:rPr lang="en-US" dirty="0"/>
              <a:t>No final exam.</a:t>
            </a:r>
          </a:p>
          <a:p>
            <a:pPr marL="628650" lvl="1" indent="-171450">
              <a:buFont typeface="Arial" panose="020B0604020202020204" pitchFamily="34" charset="0"/>
              <a:buChar char="•"/>
            </a:pPr>
            <a:r>
              <a:rPr lang="en-US" dirty="0"/>
              <a:t>I expect you to have read the required readings so that you’re prepared to discuss them in class.</a:t>
            </a:r>
          </a:p>
          <a:p>
            <a:pPr marL="628650" lvl="1" indent="-171450">
              <a:buFont typeface="Arial" panose="020B0604020202020204" pitchFamily="34" charset="0"/>
              <a:buChar char="•"/>
            </a:pPr>
            <a:r>
              <a:rPr lang="en-US" dirty="0"/>
              <a:t>Optional readings probably will help you learn the material better, but I don’t intend for you to have to read the optional material to do well in the course. It’s just a good reference for when you want to make time to learn more about it.</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dirty="0"/>
              <a:t>Discussion boards:</a:t>
            </a:r>
          </a:p>
          <a:p>
            <a:pPr marL="628650" lvl="1" indent="-171450">
              <a:buFont typeface="Arial" panose="020B0604020202020204" pitchFamily="34" charset="0"/>
              <a:buChar char="•"/>
            </a:pPr>
            <a:r>
              <a:rPr lang="en-US" dirty="0"/>
              <a:t>Please post your questions and comments here. There’s a separate discussion board for issues that you’d like me to address in the live sessions.</a:t>
            </a:r>
          </a:p>
          <a:p>
            <a:pPr marL="628650" lvl="1" indent="-171450">
              <a:buFont typeface="Arial" panose="020B0604020202020204" pitchFamily="34" charset="0"/>
              <a:buChar char="•"/>
            </a:pPr>
            <a:endParaRPr lang="en-US" dirty="0"/>
          </a:p>
          <a:p>
            <a:pPr marL="0" lvl="0" indent="0">
              <a:buFont typeface="Arial" panose="020B0604020202020204" pitchFamily="34" charset="0"/>
              <a:buNone/>
            </a:pPr>
            <a:r>
              <a:rPr lang="en-US" dirty="0"/>
              <a:t>Office hours</a:t>
            </a:r>
          </a:p>
          <a:p>
            <a:pPr marL="628650" lvl="1" indent="-171450">
              <a:buFont typeface="Arial" panose="020B0604020202020204" pitchFamily="34" charset="0"/>
              <a:buChar char="•"/>
            </a:pPr>
            <a:r>
              <a:rPr lang="en-US" dirty="0"/>
              <a:t>Fridays 6-7pm (central) for Ron.</a:t>
            </a:r>
          </a:p>
          <a:p>
            <a:pPr marL="628650" lvl="1" indent="-171450">
              <a:buFont typeface="Arial" panose="020B0604020202020204" pitchFamily="34" charset="0"/>
              <a:buChar char="•"/>
            </a:pPr>
            <a:r>
              <a:rPr lang="en-US" dirty="0"/>
              <a:t>Saturdays, 6-7pm (central) for Linden (correct?)</a:t>
            </a:r>
          </a:p>
          <a:p>
            <a:pPr marL="0" lv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5569811D-D8ED-4944-87AC-87ECC518DF79}" type="slidenum">
              <a:rPr lang="en-US" smtClean="0"/>
              <a:t>3</a:t>
            </a:fld>
            <a:endParaRPr lang="en-US"/>
          </a:p>
        </p:txBody>
      </p:sp>
    </p:spTree>
    <p:extLst>
      <p:ext uri="{BB962C8B-B14F-4D97-AF65-F5344CB8AC3E}">
        <p14:creationId xmlns:p14="http://schemas.microsoft.com/office/powerpoint/2010/main" val="1616346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Of course I’m an accounting professor. Here’s some other relevant information.</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Something interesting/funny/inspiring about my family: Twins</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Share a bit about my path to being here at Rice. We all have different paths. Some academics start in business and then come to academics. I’m kind of the reverse: BYU -&gt; Iowa PhD -&gt; Georgia and data driven decisions -&gt; </a:t>
            </a:r>
            <a:r>
              <a:rPr lang="en-US" sz="1200" b="0" i="0" u="none" strike="noStrike" kern="1200" dirty="0" err="1">
                <a:solidFill>
                  <a:schemeClr val="tx1"/>
                </a:solidFill>
                <a:effectLst/>
                <a:latin typeface="+mn-lt"/>
                <a:ea typeface="+mn-ea"/>
                <a:cs typeface="+mn-cs"/>
              </a:rPr>
              <a:t>Numetric</a:t>
            </a:r>
            <a:r>
              <a:rPr lang="en-US" sz="1200" b="0" i="0" u="none" strike="noStrike" kern="1200" dirty="0">
                <a:solidFill>
                  <a:schemeClr val="tx1"/>
                </a:solidFill>
                <a:effectLst/>
                <a:latin typeface="+mn-lt"/>
                <a:ea typeface="+mn-ea"/>
                <a:cs typeface="+mn-cs"/>
              </a:rPr>
              <a:t> -&gt; back to academics. So while I don’t have an MBA, I worked for small, growing companies, which cost a lot and was a great education.</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Triathlons, camping (Just finished my fourth consecutive Klondike with scouts), BQ hopeful</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Office hours, Fridays, 6-7pm (central), or by appointment.</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Transition: Here’s a little bit about Linden…</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5569811D-D8ED-4944-87AC-87ECC518DF79}" type="slidenum">
              <a:rPr lang="en-US" smtClean="0"/>
              <a:t>4</a:t>
            </a:fld>
            <a:endParaRPr lang="en-US"/>
          </a:p>
        </p:txBody>
      </p:sp>
    </p:spTree>
    <p:extLst>
      <p:ext uri="{BB962C8B-B14F-4D97-AF65-F5344CB8AC3E}">
        <p14:creationId xmlns:p14="http://schemas.microsoft.com/office/powerpoint/2010/main" val="543853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About my family: two boys, my wife is also an accounting professor.</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I have bachelors degree from computer science, and masters degrees from computer science and finance. Worked as software engineer and consultant in many different industries. Joined the University of Illinois in 2017 and have been teaching data analytics since then.</a:t>
            </a:r>
            <a:endParaRPr lang="en-US" b="0" dirty="0">
              <a:effectLst/>
            </a:endParaRPr>
          </a:p>
          <a:p>
            <a:pPr rtl="0"/>
            <a:br>
              <a:rPr lang="en-US" b="0" dirty="0">
                <a:effectLst/>
              </a:rPr>
            </a:br>
            <a:r>
              <a:rPr lang="en-US" b="0" dirty="0">
                <a:effectLst/>
              </a:rPr>
              <a:t>I’m a sports lover, I used to play </a:t>
            </a:r>
            <a:r>
              <a:rPr lang="en-US" sz="1200" b="0" i="0" u="none" strike="noStrike" kern="1200" dirty="0">
                <a:solidFill>
                  <a:schemeClr val="tx1"/>
                </a:solidFill>
                <a:effectLst/>
                <a:latin typeface="+mn-lt"/>
                <a:ea typeface="+mn-ea"/>
                <a:cs typeface="+mn-cs"/>
              </a:rPr>
              <a:t>soccer, basketball, tennis, now I mainly golf and I’m a single digit handicap golfer.</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Office hours, Saturday, 10-11am (central), or by appointment.</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Btw, I expect most of you to take the next course in data analytics specialization, Machine Learning for accounting with python. If so, you will see me again </a:t>
            </a:r>
            <a:r>
              <a:rPr lang="en-US" sz="1200" b="0" i="0" u="none" strike="noStrike" kern="1200">
                <a:solidFill>
                  <a:schemeClr val="tx1"/>
                </a:solidFill>
                <a:effectLst/>
                <a:latin typeface="+mn-lt"/>
                <a:ea typeface="+mn-ea"/>
                <a:cs typeface="+mn-cs"/>
              </a:rPr>
              <a:t>since I’ll be the instructor for </a:t>
            </a:r>
            <a:r>
              <a:rPr lang="en-US" sz="1200" b="0" i="0" u="none" strike="noStrike" kern="1200" dirty="0">
                <a:solidFill>
                  <a:schemeClr val="tx1"/>
                </a:solidFill>
                <a:effectLst/>
                <a:latin typeface="+mn-lt"/>
                <a:ea typeface="+mn-ea"/>
                <a:cs typeface="+mn-cs"/>
              </a:rPr>
              <a:t>that course.</a:t>
            </a:r>
            <a:endParaRPr lang="en-US" b="0" dirty="0">
              <a:effectLst/>
            </a:endParaRPr>
          </a:p>
          <a:p>
            <a:pPr rtl="0"/>
            <a:br>
              <a:rPr lang="en-US" b="0" dirty="0">
                <a:effectLst/>
              </a:rPr>
            </a:br>
            <a:br>
              <a:rPr lang="en-US" dirty="0"/>
            </a:br>
            <a:endParaRPr lang="en-US" dirty="0"/>
          </a:p>
        </p:txBody>
      </p:sp>
      <p:sp>
        <p:nvSpPr>
          <p:cNvPr id="4" name="Slide Number Placeholder 3"/>
          <p:cNvSpPr>
            <a:spLocks noGrp="1"/>
          </p:cNvSpPr>
          <p:nvPr>
            <p:ph type="sldNum" sz="quarter" idx="5"/>
          </p:nvPr>
        </p:nvSpPr>
        <p:spPr/>
        <p:txBody>
          <a:bodyPr/>
          <a:lstStyle/>
          <a:p>
            <a:fld id="{5569811D-D8ED-4944-87AC-87ECC518DF79}" type="slidenum">
              <a:rPr lang="en-US" smtClean="0"/>
              <a:t>5</a:t>
            </a:fld>
            <a:endParaRPr lang="en-US"/>
          </a:p>
        </p:txBody>
      </p:sp>
    </p:spTree>
    <p:extLst>
      <p:ext uri="{BB962C8B-B14F-4D97-AF65-F5344CB8AC3E}">
        <p14:creationId xmlns:p14="http://schemas.microsoft.com/office/powerpoint/2010/main" val="1455376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anose="020B0604020202020204" pitchFamily="34" charset="0"/>
              <a:buNone/>
            </a:pPr>
            <a:r>
              <a:rPr lang="en-US" dirty="0"/>
              <a:t>Survey </a:t>
            </a:r>
            <a:r>
              <a:rPr lang="en-US" dirty="0" err="1"/>
              <a:t>url</a:t>
            </a:r>
            <a:r>
              <a:rPr lang="en-US" dirty="0"/>
              <a:t>: </a:t>
            </a:r>
            <a:r>
              <a:rPr lang="en-US" sz="1200" b="0" i="0" kern="1200" dirty="0">
                <a:solidFill>
                  <a:schemeClr val="tx1"/>
                </a:solidFill>
                <a:effectLst/>
                <a:latin typeface="+mn-lt"/>
                <a:ea typeface="+mn-ea"/>
                <a:cs typeface="+mn-cs"/>
                <a:hlinkClick r:id="rId3"/>
              </a:rPr>
              <a:t>https://forms.gle/tktYJiXEULf3sMPv7</a:t>
            </a:r>
            <a:endParaRPr lang="en-US" sz="1200" b="0" i="0" kern="1200" dirty="0">
              <a:solidFill>
                <a:schemeClr val="tx1"/>
              </a:solidFill>
              <a:effectLst/>
              <a:latin typeface="+mn-lt"/>
              <a:ea typeface="+mn-ea"/>
              <a:cs typeface="+mn-cs"/>
            </a:endParaRPr>
          </a:p>
          <a:p>
            <a:pPr marL="228600" indent="-228600">
              <a:buFont typeface="+mj-lt"/>
              <a:buAutoNum type="arabicPeriod"/>
            </a:pPr>
            <a:r>
              <a:rPr lang="en-US" dirty="0"/>
              <a:t>What is your first and last name?</a:t>
            </a:r>
          </a:p>
          <a:p>
            <a:pPr marL="228600" indent="-228600">
              <a:buFont typeface="+mj-lt"/>
              <a:buAutoNum type="arabicPeriod"/>
            </a:pPr>
            <a:r>
              <a:rPr lang="en-US" dirty="0"/>
              <a:t>Moral machine dilemma.</a:t>
            </a:r>
          </a:p>
          <a:p>
            <a:pPr marL="228600" indent="-228600">
              <a:buFont typeface="+mj-lt"/>
              <a:buAutoNum type="arabicPeriod"/>
            </a:pPr>
            <a:r>
              <a:rPr lang="en-US" dirty="0"/>
              <a:t>Coursera components completed</a:t>
            </a:r>
          </a:p>
          <a:p>
            <a:pPr marL="228600" indent="-228600">
              <a:buFont typeface="+mj-lt"/>
              <a:buAutoNum type="arabicPeriod"/>
            </a:pPr>
            <a:r>
              <a:rPr lang="en-US" dirty="0"/>
              <a:t>Three best topics for live sessions</a:t>
            </a:r>
          </a:p>
          <a:p>
            <a:pPr marL="228600" indent="-228600">
              <a:buFont typeface="+mj-lt"/>
              <a:buAutoNum type="arabicPeriod"/>
            </a:pPr>
            <a:r>
              <a:rPr lang="en-US" dirty="0"/>
              <a:t>What do you hope to achieve?</a:t>
            </a:r>
          </a:p>
          <a:p>
            <a:pPr marL="228600" indent="-228600">
              <a:buFont typeface="+mj-lt"/>
              <a:buAutoNum type="arabicPeriod"/>
            </a:pPr>
            <a:r>
              <a:rPr lang="en-US" dirty="0"/>
              <a:t>What are the biggest obstacles?</a:t>
            </a:r>
          </a:p>
          <a:p>
            <a:pPr marL="0" indent="0">
              <a:buFont typeface="+mj-lt"/>
              <a:buNone/>
            </a:pPr>
            <a:endParaRPr lang="en-US" dirty="0"/>
          </a:p>
          <a:p>
            <a:pPr marL="0" indent="0">
              <a:buFont typeface="+mj-lt"/>
              <a:buNone/>
            </a:pPr>
            <a:endParaRPr lang="en-US" dirty="0"/>
          </a:p>
          <a:p>
            <a:pPr marL="0" indent="0">
              <a:buFont typeface="+mj-lt"/>
              <a:buNone/>
            </a:pPr>
            <a:endParaRPr lang="en-US" dirty="0"/>
          </a:p>
          <a:p>
            <a:pPr marL="0" lvl="0" indent="0">
              <a:buFont typeface="Arial" panose="020B0604020202020204" pitchFamily="34" charset="0"/>
              <a:buNone/>
            </a:pPr>
            <a:r>
              <a:rPr lang="en-US" dirty="0"/>
              <a:t>Transition: Let’s start by talking about Macros…</a:t>
            </a:r>
          </a:p>
        </p:txBody>
      </p:sp>
      <p:sp>
        <p:nvSpPr>
          <p:cNvPr id="4" name="Slide Number Placeholder 3"/>
          <p:cNvSpPr>
            <a:spLocks noGrp="1"/>
          </p:cNvSpPr>
          <p:nvPr>
            <p:ph type="sldNum" sz="quarter" idx="5"/>
          </p:nvPr>
        </p:nvSpPr>
        <p:spPr/>
        <p:txBody>
          <a:bodyPr/>
          <a:lstStyle/>
          <a:p>
            <a:fld id="{AE6FD7A8-CB24-6942-A9BD-39BD474A0379}" type="slidenum">
              <a:rPr lang="en-US" smtClean="0"/>
              <a:pPr/>
              <a:t>6</a:t>
            </a:fld>
            <a:endParaRPr lang="en-US"/>
          </a:p>
        </p:txBody>
      </p:sp>
    </p:spTree>
    <p:extLst>
      <p:ext uri="{BB962C8B-B14F-4D97-AF65-F5344CB8AC3E}">
        <p14:creationId xmlns:p14="http://schemas.microsoft.com/office/powerpoint/2010/main" val="1624282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dirty="0"/>
              <a:t>Review some of the required readings:</a:t>
            </a:r>
            <a:endParaRPr lang="en-US" b="0" dirty="0">
              <a:effectLst/>
            </a:endParaRPr>
          </a:p>
          <a:p>
            <a:pPr marL="171450" lvl="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First reading</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Cognitive automation in banking (similar to what I did for </a:t>
            </a:r>
            <a:r>
              <a:rPr lang="en-US" sz="1200" b="0" i="0" u="none" strike="noStrike" kern="1200" dirty="0" err="1">
                <a:solidFill>
                  <a:schemeClr val="tx1"/>
                </a:solidFill>
                <a:effectLst/>
                <a:latin typeface="+mn-lt"/>
                <a:ea typeface="+mn-ea"/>
                <a:cs typeface="+mn-cs"/>
              </a:rPr>
              <a:t>Altaray</a:t>
            </a:r>
            <a:r>
              <a:rPr lang="en-US" sz="1200" b="0" i="0" u="none" strike="noStrike" kern="1200" dirty="0">
                <a:solidFill>
                  <a:schemeClr val="tx1"/>
                </a:solidFill>
                <a:effectLst/>
                <a:latin typeface="+mn-lt"/>
                <a:ea typeface="+mn-ea"/>
                <a:cs typeface="+mn-cs"/>
              </a:rPr>
              <a:t>). Give this scenario to students and ask how they would approach it.</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Advanced analytics in travel and leisure (use internal and external data to identify customers most likely to accept)</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Advanced analytics in consumer products (Used Tableau to identify cost-savings opportunities in IT)</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Predictive analytics in insurance (combined many people and data from many sources (sensing devices, fitness trackers) to predict losses and price products.</a:t>
            </a:r>
          </a:p>
          <a:p>
            <a:pPr marL="171450" lvl="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Second reading: Who determines ethics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Artificial stupidity</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Example of how GPS helps us if we pay attention to it</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How do you operationalize moral decisions?</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Moral Machine for crowd sourcing moral dilemmas (Good quiz question)</a:t>
            </a:r>
          </a:p>
          <a:p>
            <a:pPr marL="171450" lvl="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Third reading: Accountants with Data Analytic Skills are Difficult to Find</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Lists some technical skills that are needed (identifying key trends, statistical modeling). </a:t>
            </a:r>
          </a:p>
          <a:p>
            <a:pPr marL="628650" lvl="1"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The ability to train in-house is really important. It’s the most effective way, but isn’t offered very often</a:t>
            </a:r>
          </a:p>
          <a:p>
            <a:endParaRPr lang="en-US" dirty="0"/>
          </a:p>
          <a:p>
            <a:r>
              <a:rPr lang="en-US" dirty="0"/>
              <a:t>Terms to define:</a:t>
            </a:r>
          </a:p>
          <a:p>
            <a:pPr marL="171450" indent="-171450">
              <a:buFont typeface="Arial" panose="020B0604020202020204" pitchFamily="34" charset="0"/>
              <a:buChar char="•"/>
            </a:pPr>
            <a:r>
              <a:rPr lang="en-US" dirty="0"/>
              <a:t>Terminal</a:t>
            </a:r>
          </a:p>
          <a:p>
            <a:pPr marL="171450" indent="-171450">
              <a:buFont typeface="Arial" panose="020B0604020202020204" pitchFamily="34" charset="0"/>
              <a:buChar char="•"/>
            </a:pPr>
            <a:r>
              <a:rPr lang="en-US" dirty="0"/>
              <a:t>Scope</a:t>
            </a:r>
          </a:p>
          <a:p>
            <a:pPr marL="171450" indent="-171450">
              <a:buFont typeface="Arial" panose="020B0604020202020204" pitchFamily="34" charset="0"/>
              <a:buChar char="•"/>
            </a:pPr>
            <a:r>
              <a:rPr lang="en-US" dirty="0"/>
              <a:t>Inline</a:t>
            </a:r>
          </a:p>
          <a:p>
            <a:pPr marL="171450" indent="-171450">
              <a:buFont typeface="Arial" panose="020B0604020202020204" pitchFamily="34" charset="0"/>
              <a:buChar char="•"/>
            </a:pPr>
            <a:r>
              <a:rPr lang="en-US" dirty="0"/>
              <a:t>Server</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Navigating Coursera</a:t>
            </a:r>
          </a:p>
          <a:p>
            <a:pPr marL="171450" indent="-171450">
              <a:buFont typeface="Arial" panose="020B0604020202020204" pitchFamily="34" charset="0"/>
              <a:buChar char="•"/>
            </a:pPr>
            <a:r>
              <a:rPr lang="en-US" dirty="0"/>
              <a:t>Submitting assignments</a:t>
            </a:r>
          </a:p>
          <a:p>
            <a:pPr marL="171450" indent="-171450">
              <a:buFont typeface="Arial" panose="020B0604020202020204" pitchFamily="34" charset="0"/>
              <a:buChar char="•"/>
            </a:pPr>
            <a:r>
              <a:rPr lang="en-US" dirty="0"/>
              <a:t>Quizzes</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Navigating the files on the Coursera server</a:t>
            </a:r>
          </a:p>
          <a:p>
            <a:pPr marL="171450" indent="-171450">
              <a:buFont typeface="Arial" panose="020B0604020202020204" pitchFamily="34" charset="0"/>
              <a:buChar char="•"/>
            </a:pPr>
            <a:r>
              <a:rPr lang="en-US" dirty="0"/>
              <a:t>Clicking on the Coursera icon, or the File menu to see the directory of what can be accessed.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Transition: Let’s talk a little about how to use Python locally, which means on your personal machine…</a:t>
            </a:r>
          </a:p>
        </p:txBody>
      </p:sp>
      <p:sp>
        <p:nvSpPr>
          <p:cNvPr id="4" name="Slide Number Placeholder 3"/>
          <p:cNvSpPr>
            <a:spLocks noGrp="1"/>
          </p:cNvSpPr>
          <p:nvPr>
            <p:ph type="sldNum" sz="quarter" idx="5"/>
          </p:nvPr>
        </p:nvSpPr>
        <p:spPr/>
        <p:txBody>
          <a:bodyPr/>
          <a:lstStyle/>
          <a:p>
            <a:fld id="{AE6FD7A8-CB24-6942-A9BD-39BD474A0379}" type="slidenum">
              <a:rPr lang="en-US" smtClean="0"/>
              <a:pPr/>
              <a:t>7</a:t>
            </a:fld>
            <a:endParaRPr lang="en-US"/>
          </a:p>
        </p:txBody>
      </p:sp>
    </p:spTree>
    <p:extLst>
      <p:ext uri="{BB962C8B-B14F-4D97-AF65-F5344CB8AC3E}">
        <p14:creationId xmlns:p14="http://schemas.microsoft.com/office/powerpoint/2010/main" val="1014822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Using it locally is helpful because you can easily load large files.</a:t>
            </a:r>
          </a:p>
          <a:p>
            <a:r>
              <a:rPr lang="en-US" dirty="0"/>
              <a:t>Instructions for installing Anaconda are on Coursera</a:t>
            </a:r>
          </a:p>
          <a:p>
            <a:r>
              <a:rPr lang="en-US" dirty="0"/>
              <a:t>Let’s look at the navigator and talk about the top three applications: </a:t>
            </a:r>
            <a:r>
              <a:rPr lang="en-US" dirty="0" err="1"/>
              <a:t>JupyterLab</a:t>
            </a:r>
            <a:r>
              <a:rPr lang="en-US" dirty="0"/>
              <a:t>, </a:t>
            </a:r>
            <a:r>
              <a:rPr lang="en-US" dirty="0" err="1"/>
              <a:t>Jupyter</a:t>
            </a:r>
            <a:r>
              <a:rPr lang="en-US" dirty="0"/>
              <a:t> Notebooks, and Spyder. When is each one useful?</a:t>
            </a:r>
          </a:p>
          <a:p>
            <a:endParaRPr lang="en-US" dirty="0"/>
          </a:p>
          <a:p>
            <a:r>
              <a:rPr lang="en-US" dirty="0"/>
              <a:t>Transition: First, let’s look at a data analytic issue, and briefly examine it using Excel. Then, we’ll show how to do the same thing in Python using Spyder, Notebooks, and Lab…</a:t>
            </a:r>
          </a:p>
        </p:txBody>
      </p:sp>
      <p:sp>
        <p:nvSpPr>
          <p:cNvPr id="4" name="Slide Number Placeholder 3"/>
          <p:cNvSpPr>
            <a:spLocks noGrp="1"/>
          </p:cNvSpPr>
          <p:nvPr>
            <p:ph type="sldNum" sz="quarter" idx="5"/>
          </p:nvPr>
        </p:nvSpPr>
        <p:spPr/>
        <p:txBody>
          <a:bodyPr/>
          <a:lstStyle/>
          <a:p>
            <a:fld id="{AE6FD7A8-CB24-6942-A9BD-39BD474A0379}" type="slidenum">
              <a:rPr lang="en-US" smtClean="0"/>
              <a:pPr/>
              <a:t>8</a:t>
            </a:fld>
            <a:endParaRPr lang="en-US"/>
          </a:p>
        </p:txBody>
      </p:sp>
    </p:spTree>
    <p:extLst>
      <p:ext uri="{BB962C8B-B14F-4D97-AF65-F5344CB8AC3E}">
        <p14:creationId xmlns:p14="http://schemas.microsoft.com/office/powerpoint/2010/main" val="3203054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dirty="0"/>
              <a:t>Transfer to a screen share where I walk through steps in Excel, Spyder, and </a:t>
            </a:r>
            <a:r>
              <a:rPr lang="en-US" dirty="0" err="1"/>
              <a:t>Jupyter</a:t>
            </a:r>
            <a:r>
              <a:rPr lang="en-US" dirty="0"/>
              <a:t> Notebook (</a:t>
            </a:r>
            <a:r>
              <a:rPr lang="en-US" dirty="0" err="1"/>
              <a:t>JupyterLab</a:t>
            </a:r>
            <a:r>
              <a:rPr lang="en-US" dirty="0"/>
              <a:t>). This will help students get an idea of how to create and run Python code locally.</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Use Vendors file</a:t>
            </a:r>
          </a:p>
          <a:p>
            <a:endParaRPr lang="en-US" dirty="0"/>
          </a:p>
          <a:p>
            <a:r>
              <a:rPr lang="en-US" b="1" dirty="0"/>
              <a:t>Excel</a:t>
            </a:r>
          </a:p>
          <a:p>
            <a:r>
              <a:rPr lang="en-US" dirty="0"/>
              <a:t>Highlight its uses, but also how the steps are not easy to remember or communicate. Walk through the creation of some of the data, but focus mostly on the clustering results. They can view more Excel tools in ACCY 569.</a:t>
            </a:r>
          </a:p>
          <a:p>
            <a:endParaRPr lang="en-US" dirty="0"/>
          </a:p>
          <a:p>
            <a:r>
              <a:rPr lang="en-US" b="1" dirty="0"/>
              <a:t>Spyder</a:t>
            </a:r>
          </a:p>
          <a:p>
            <a:r>
              <a:rPr lang="en-US" dirty="0"/>
              <a:t>Create a new file, but copy and paste a lot so that they’re not watching me do a lot of typing. Walk through the code at a high level. Focus on strengths of Spyder:</a:t>
            </a:r>
          </a:p>
          <a:p>
            <a:pPr marL="171450" indent="-171450">
              <a:buFont typeface="Arial" panose="020B0604020202020204" pitchFamily="34" charset="0"/>
              <a:buChar char="•"/>
            </a:pPr>
            <a:r>
              <a:rPr lang="en-US" dirty="0"/>
              <a:t>Set the working directory in the top right.</a:t>
            </a:r>
          </a:p>
          <a:p>
            <a:pPr marL="171450" indent="-171450">
              <a:buFont typeface="Arial" panose="020B0604020202020204" pitchFamily="34" charset="0"/>
              <a:buChar char="•"/>
            </a:pPr>
            <a:r>
              <a:rPr lang="en-US" dirty="0"/>
              <a:t>You can run the whole file, a cell, a selection, or line of code at a time. These are in the menu bar.</a:t>
            </a:r>
          </a:p>
          <a:p>
            <a:pPr marL="171450" indent="-171450">
              <a:buFont typeface="Arial" panose="020B0604020202020204" pitchFamily="34" charset="0"/>
              <a:buChar char="•"/>
            </a:pPr>
            <a:r>
              <a:rPr lang="en-US" dirty="0"/>
              <a:t>List of options and autocomplete. Show, for instance, when you type pd. After loading pandas, that the options show up. It makes it easier to run code.</a:t>
            </a:r>
          </a:p>
          <a:p>
            <a:pPr marL="171450" indent="-171450">
              <a:buFont typeface="Arial" panose="020B0604020202020204" pitchFamily="34" charset="0"/>
              <a:buChar char="•"/>
            </a:pPr>
            <a:r>
              <a:rPr lang="en-US" dirty="0"/>
              <a:t>Show them how you can also see the variables and </a:t>
            </a:r>
            <a:r>
              <a:rPr lang="en-US" dirty="0" err="1"/>
              <a:t>dataframes</a:t>
            </a:r>
            <a:r>
              <a:rPr lang="en-US" dirty="0"/>
              <a:t> in the Variable Explorer window.</a:t>
            </a:r>
          </a:p>
          <a:p>
            <a:pPr marL="171450" indent="-171450">
              <a:buFont typeface="Arial" panose="020B0604020202020204" pitchFamily="34" charset="0"/>
              <a:buChar char="•"/>
            </a:pPr>
            <a:r>
              <a:rPr lang="en-US" dirty="0"/>
              <a:t>You can run code in the console (bottom left) that you don’t want to keep.</a:t>
            </a:r>
          </a:p>
          <a:p>
            <a:pPr marL="171450" indent="-171450">
              <a:buFont typeface="Arial" panose="020B0604020202020204" pitchFamily="34" charset="0"/>
              <a:buChar char="•"/>
            </a:pPr>
            <a:r>
              <a:rPr lang="en-US" dirty="0"/>
              <a:t>You can highlight code and then press Command + I to see documentation in the bottom right help window. That window can also be toggled to a file explorer where you can open recent files from any program.</a:t>
            </a:r>
          </a:p>
          <a:p>
            <a:pPr marL="171450" indent="-171450">
              <a:buFont typeface="Arial" panose="020B0604020202020204" pitchFamily="34" charset="0"/>
              <a:buChar char="•"/>
            </a:pPr>
            <a:r>
              <a:rPr lang="en-US" dirty="0"/>
              <a:t>You can resize, undock/redock windows.</a:t>
            </a:r>
          </a:p>
          <a:p>
            <a:endParaRPr lang="en-US" dirty="0"/>
          </a:p>
          <a:p>
            <a:r>
              <a:rPr lang="en-US" b="1" dirty="0" err="1"/>
              <a:t>Jupyter</a:t>
            </a:r>
            <a:r>
              <a:rPr lang="en-US" b="1" dirty="0"/>
              <a:t> Notebook</a:t>
            </a:r>
          </a:p>
          <a:p>
            <a:r>
              <a:rPr lang="en-US" dirty="0"/>
              <a:t>Walk through the code at a high level. Focus on communicating the results and figures, and share it with the students. Copy and paste code from the Spyder file. Focus on the strengths of notebooks:</a:t>
            </a:r>
          </a:p>
          <a:p>
            <a:pPr marL="171450" indent="-171450">
              <a:buFont typeface="Arial" panose="020B0604020202020204" pitchFamily="34" charset="0"/>
              <a:buChar char="•"/>
            </a:pPr>
            <a:r>
              <a:rPr lang="en-US" dirty="0"/>
              <a:t>Combining markdown cells with code cells, and with plots.</a:t>
            </a:r>
          </a:p>
          <a:p>
            <a:pPr marL="171450" indent="-171450">
              <a:buFont typeface="Arial" panose="020B0604020202020204" pitchFamily="34" charset="0"/>
              <a:buChar char="•"/>
            </a:pPr>
            <a:r>
              <a:rPr lang="en-US" dirty="0"/>
              <a:t>Shortcuts for navigating notebooks: </a:t>
            </a:r>
          </a:p>
          <a:p>
            <a:pPr marL="628650" lvl="1" indent="-171450">
              <a:buFont typeface="Arial" panose="020B0604020202020204" pitchFamily="34" charset="0"/>
              <a:buChar char="•"/>
            </a:pPr>
            <a:r>
              <a:rPr lang="en-US" dirty="0"/>
              <a:t>Enter and esc to toggle between edit mode and command mode.</a:t>
            </a:r>
          </a:p>
          <a:p>
            <a:pPr marL="628650" lvl="1" indent="-171450">
              <a:buFont typeface="Arial" panose="020B0604020202020204" pitchFamily="34" charset="0"/>
              <a:buChar char="•"/>
            </a:pPr>
            <a:r>
              <a:rPr lang="en-US" dirty="0"/>
              <a:t>M to change it to a markdown cell.</a:t>
            </a:r>
          </a:p>
          <a:p>
            <a:pPr marL="628650" lvl="1" indent="-171450">
              <a:buFont typeface="Arial" panose="020B0604020202020204" pitchFamily="34" charset="0"/>
              <a:buChar char="•"/>
            </a:pPr>
            <a:r>
              <a:rPr lang="en-US" dirty="0"/>
              <a:t>Y to change from markdown to code cell.</a:t>
            </a:r>
          </a:p>
          <a:p>
            <a:pPr marL="628650" lvl="1" indent="-171450">
              <a:buFont typeface="Arial" panose="020B0604020202020204" pitchFamily="34" charset="0"/>
              <a:buChar char="•"/>
            </a:pPr>
            <a:r>
              <a:rPr lang="en-US" dirty="0"/>
              <a:t>File Download as html (not editable) or </a:t>
            </a:r>
            <a:r>
              <a:rPr lang="en-US" dirty="0" err="1"/>
              <a:t>ipynb</a:t>
            </a:r>
            <a:r>
              <a:rPr lang="en-US" dirty="0"/>
              <a:t> file.</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b="1" dirty="0" err="1"/>
              <a:t>JupyterLab</a:t>
            </a:r>
            <a:endParaRPr lang="en-US" b="1" dirty="0"/>
          </a:p>
          <a:p>
            <a:pPr marL="0" lvl="0" indent="0">
              <a:buFont typeface="Arial" panose="020B0604020202020204" pitchFamily="34" charset="0"/>
              <a:buNone/>
            </a:pPr>
            <a:r>
              <a:rPr lang="en-US" dirty="0"/>
              <a:t>This is a more full-fledged IDE for working in notebooks. </a:t>
            </a:r>
          </a:p>
          <a:p>
            <a:pPr marL="171450" lvl="0" indent="-171450">
              <a:buFont typeface="Arial" panose="020B0604020202020204" pitchFamily="34" charset="0"/>
              <a:buChar char="•"/>
            </a:pPr>
            <a:r>
              <a:rPr lang="en-US" dirty="0"/>
              <a:t>Collapse code cells (View -&gt; Collapse Code Cells).</a:t>
            </a:r>
          </a:p>
          <a:p>
            <a:pPr marL="171450" lvl="0" indent="-171450">
              <a:buFont typeface="Arial" panose="020B0604020202020204" pitchFamily="34" charset="0"/>
              <a:buChar char="•"/>
            </a:pPr>
            <a:r>
              <a:rPr lang="en-US" dirty="0"/>
              <a:t>It’s an easier file explorer in my opinion.</a:t>
            </a:r>
          </a:p>
          <a:p>
            <a:pPr marL="171450" lvl="0" indent="-171450">
              <a:buFont typeface="Arial" panose="020B0604020202020204" pitchFamily="34" charset="0"/>
              <a:buChar char="•"/>
            </a:pPr>
            <a:r>
              <a:rPr lang="en-US" dirty="0"/>
              <a:t>You can see which kernels are running.</a:t>
            </a:r>
          </a:p>
          <a:p>
            <a:pPr marL="171450" lvl="0" indent="-171450">
              <a:buFont typeface="Arial" panose="020B0604020202020204" pitchFamily="34" charset="0"/>
              <a:buChar char="•"/>
            </a:pPr>
            <a:r>
              <a:rPr lang="en-US" dirty="0"/>
              <a:t>You can show the keyboard shortcuts on the screen as you’re working.</a:t>
            </a:r>
          </a:p>
          <a:p>
            <a:endParaRPr lang="en-US" dirty="0"/>
          </a:p>
          <a:p>
            <a:r>
              <a:rPr lang="en-US" dirty="0"/>
              <a:t>Transition: Let’s summarize the strengths of each data analytic environment…</a:t>
            </a:r>
          </a:p>
        </p:txBody>
      </p:sp>
      <p:sp>
        <p:nvSpPr>
          <p:cNvPr id="4" name="Slide Number Placeholder 3"/>
          <p:cNvSpPr>
            <a:spLocks noGrp="1"/>
          </p:cNvSpPr>
          <p:nvPr>
            <p:ph type="sldNum" sz="quarter" idx="5"/>
          </p:nvPr>
        </p:nvSpPr>
        <p:spPr/>
        <p:txBody>
          <a:bodyPr/>
          <a:lstStyle/>
          <a:p>
            <a:fld id="{AE6FD7A8-CB24-6942-A9BD-39BD474A0379}" type="slidenum">
              <a:rPr lang="en-US" smtClean="0"/>
              <a:pPr/>
              <a:t>9</a:t>
            </a:fld>
            <a:endParaRPr lang="en-US"/>
          </a:p>
        </p:txBody>
      </p:sp>
    </p:spTree>
    <p:extLst>
      <p:ext uri="{BB962C8B-B14F-4D97-AF65-F5344CB8AC3E}">
        <p14:creationId xmlns:p14="http://schemas.microsoft.com/office/powerpoint/2010/main" val="3060673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dirty="0"/>
              <a:t>Ask students to summarize the strengths of each environment and type them on the screen.</a:t>
            </a:r>
          </a:p>
          <a:p>
            <a:endParaRPr lang="en-US" dirty="0"/>
          </a:p>
          <a:p>
            <a:r>
              <a:rPr lang="en-US" b="1" dirty="0"/>
              <a:t>Excel</a:t>
            </a:r>
          </a:p>
          <a:p>
            <a:r>
              <a:rPr lang="en-US" dirty="0"/>
              <a:t>Highlight its uses, but also how the steps are not easy to remember or communicate. Walk through the creation of some of the data, but focus mostly on the clustering results. They can view more Excel tools in ACCY 569.</a:t>
            </a:r>
          </a:p>
          <a:p>
            <a:endParaRPr lang="en-US" dirty="0"/>
          </a:p>
          <a:p>
            <a:r>
              <a:rPr lang="en-US" b="1" dirty="0"/>
              <a:t>Spyder</a:t>
            </a:r>
          </a:p>
          <a:p>
            <a:r>
              <a:rPr lang="en-US" dirty="0"/>
              <a:t>Create a new file, but copy and paste a lot so that they’re not watching me do a lot of typing. Walk through the code at a high level. Focus on strengths of Spyder:</a:t>
            </a:r>
          </a:p>
          <a:p>
            <a:pPr marL="171450" indent="-171450">
              <a:buFont typeface="Arial" panose="020B0604020202020204" pitchFamily="34" charset="0"/>
              <a:buChar char="•"/>
            </a:pPr>
            <a:r>
              <a:rPr lang="en-US" dirty="0"/>
              <a:t>Set the working directory in the top right.</a:t>
            </a:r>
          </a:p>
          <a:p>
            <a:pPr marL="171450" indent="-171450">
              <a:buFont typeface="Arial" panose="020B0604020202020204" pitchFamily="34" charset="0"/>
              <a:buChar char="•"/>
            </a:pPr>
            <a:r>
              <a:rPr lang="en-US" dirty="0"/>
              <a:t>You can run the whole file, a cell, a selection, or line of code at a time. These are in the menu bar.</a:t>
            </a:r>
          </a:p>
          <a:p>
            <a:pPr marL="171450" indent="-171450">
              <a:buFont typeface="Arial" panose="020B0604020202020204" pitchFamily="34" charset="0"/>
              <a:buChar char="•"/>
            </a:pPr>
            <a:r>
              <a:rPr lang="en-US" dirty="0"/>
              <a:t>List of options and autocomplete. Show, for instance, when you type pd. After loading pandas, that the options show up. It makes it easier to run code.</a:t>
            </a:r>
          </a:p>
          <a:p>
            <a:pPr marL="171450" indent="-171450">
              <a:buFont typeface="Arial" panose="020B0604020202020204" pitchFamily="34" charset="0"/>
              <a:buChar char="•"/>
            </a:pPr>
            <a:r>
              <a:rPr lang="en-US" dirty="0"/>
              <a:t>Show them how you can also see the variables and </a:t>
            </a:r>
            <a:r>
              <a:rPr lang="en-US" dirty="0" err="1"/>
              <a:t>dataframes</a:t>
            </a:r>
            <a:r>
              <a:rPr lang="en-US" dirty="0"/>
              <a:t> in the Variable Explorer window.</a:t>
            </a:r>
          </a:p>
          <a:p>
            <a:pPr marL="171450" indent="-171450">
              <a:buFont typeface="Arial" panose="020B0604020202020204" pitchFamily="34" charset="0"/>
              <a:buChar char="•"/>
            </a:pPr>
            <a:r>
              <a:rPr lang="en-US" dirty="0"/>
              <a:t>You can run code in the console (bottom left) that you don’t want to keep.</a:t>
            </a:r>
          </a:p>
          <a:p>
            <a:pPr marL="171450" indent="-171450">
              <a:buFont typeface="Arial" panose="020B0604020202020204" pitchFamily="34" charset="0"/>
              <a:buChar char="•"/>
            </a:pPr>
            <a:r>
              <a:rPr lang="en-US" dirty="0"/>
              <a:t>You can highlight code and then press Command + I to see documentation in the bottom right help window. That window can also be toggled to a file explorer where you can open recent files from any program.</a:t>
            </a:r>
          </a:p>
          <a:p>
            <a:pPr marL="171450" indent="-171450">
              <a:buFont typeface="Arial" panose="020B0604020202020204" pitchFamily="34" charset="0"/>
              <a:buChar char="•"/>
            </a:pPr>
            <a:r>
              <a:rPr lang="en-US" dirty="0"/>
              <a:t>You can resize, undock/redock windows.</a:t>
            </a:r>
          </a:p>
          <a:p>
            <a:endParaRPr lang="en-US" dirty="0"/>
          </a:p>
          <a:p>
            <a:r>
              <a:rPr lang="en-US" b="1" dirty="0" err="1"/>
              <a:t>Jupyter</a:t>
            </a:r>
            <a:r>
              <a:rPr lang="en-US" b="1" dirty="0"/>
              <a:t> Notebook</a:t>
            </a:r>
          </a:p>
          <a:p>
            <a:r>
              <a:rPr lang="en-US" dirty="0"/>
              <a:t>Walk through the code at a high level. Focus on communicating the results and figures, and share it with the students. Copy and paste code from the Spyder file. Focus on the strengths of notebooks:</a:t>
            </a:r>
          </a:p>
          <a:p>
            <a:pPr marL="171450" indent="-171450">
              <a:buFont typeface="Arial" panose="020B0604020202020204" pitchFamily="34" charset="0"/>
              <a:buChar char="•"/>
            </a:pPr>
            <a:r>
              <a:rPr lang="en-US" dirty="0"/>
              <a:t>Combining markdown cells with code cells, and with plots.</a:t>
            </a:r>
          </a:p>
          <a:p>
            <a:pPr marL="171450" indent="-171450">
              <a:buFont typeface="Arial" panose="020B0604020202020204" pitchFamily="34" charset="0"/>
              <a:buChar char="•"/>
            </a:pPr>
            <a:r>
              <a:rPr lang="en-US" dirty="0"/>
              <a:t>Running on a browser and using a remote server.</a:t>
            </a:r>
          </a:p>
          <a:p>
            <a:pPr marL="171450" indent="-171450">
              <a:buFont typeface="Arial" panose="020B0604020202020204" pitchFamily="34" charset="0"/>
              <a:buChar char="•"/>
            </a:pPr>
            <a:r>
              <a:rPr lang="en-US" dirty="0"/>
              <a:t>Shortcuts for navigating notebooks: </a:t>
            </a:r>
          </a:p>
          <a:p>
            <a:pPr marL="628650" lvl="1" indent="-171450">
              <a:buFont typeface="Arial" panose="020B0604020202020204" pitchFamily="34" charset="0"/>
              <a:buChar char="•"/>
            </a:pPr>
            <a:r>
              <a:rPr lang="en-US" dirty="0"/>
              <a:t>Enter and esc to toggle between edit mode and command mode.</a:t>
            </a:r>
          </a:p>
          <a:p>
            <a:pPr marL="628650" lvl="1" indent="-171450">
              <a:buFont typeface="Arial" panose="020B0604020202020204" pitchFamily="34" charset="0"/>
              <a:buChar char="•"/>
            </a:pPr>
            <a:r>
              <a:rPr lang="en-US" dirty="0"/>
              <a:t>M to change it to a markdown cell.</a:t>
            </a:r>
          </a:p>
          <a:p>
            <a:pPr marL="628650" lvl="1" indent="-171450">
              <a:buFont typeface="Arial" panose="020B0604020202020204" pitchFamily="34" charset="0"/>
              <a:buChar char="•"/>
            </a:pPr>
            <a:r>
              <a:rPr lang="en-US" dirty="0"/>
              <a:t>Y to change from markdown to code cell.</a:t>
            </a:r>
          </a:p>
          <a:p>
            <a:pPr marL="628650" lvl="1" indent="-171450">
              <a:buFont typeface="Arial" panose="020B0604020202020204" pitchFamily="34" charset="0"/>
              <a:buChar char="•"/>
            </a:pPr>
            <a:r>
              <a:rPr lang="en-US" dirty="0"/>
              <a:t>File Download as html (not editable) or </a:t>
            </a:r>
            <a:r>
              <a:rPr lang="en-US" dirty="0" err="1"/>
              <a:t>ipynb</a:t>
            </a:r>
            <a:r>
              <a:rPr lang="en-US" dirty="0"/>
              <a:t> file.</a:t>
            </a:r>
          </a:p>
          <a:p>
            <a:pPr marL="0" lvl="0" indent="0">
              <a:buFont typeface="Arial" panose="020B0604020202020204" pitchFamily="34" charset="0"/>
              <a:buNone/>
            </a:pPr>
            <a:endParaRPr lang="en-US" dirty="0"/>
          </a:p>
          <a:p>
            <a:pPr marL="0" lvl="0" indent="0">
              <a:buFont typeface="Arial" panose="020B0604020202020204" pitchFamily="34" charset="0"/>
              <a:buNone/>
            </a:pPr>
            <a:r>
              <a:rPr lang="en-US" b="1" dirty="0" err="1"/>
              <a:t>JupyterLab</a:t>
            </a:r>
            <a:endParaRPr lang="en-US" b="1" dirty="0"/>
          </a:p>
          <a:p>
            <a:pPr marL="0" lvl="0" indent="0">
              <a:buFont typeface="Arial" panose="020B0604020202020204" pitchFamily="34" charset="0"/>
              <a:buNone/>
            </a:pPr>
            <a:r>
              <a:rPr lang="en-US" dirty="0"/>
              <a:t>This is a more full-fledged IDE for working in notebooks. </a:t>
            </a:r>
          </a:p>
          <a:p>
            <a:pPr marL="171450" lvl="0" indent="-171450">
              <a:buFont typeface="Arial" panose="020B0604020202020204" pitchFamily="34" charset="0"/>
              <a:buChar char="•"/>
            </a:pPr>
            <a:r>
              <a:rPr lang="en-US" dirty="0"/>
              <a:t>Collapse code cells (View -&gt; Collapse Code Cells).</a:t>
            </a:r>
          </a:p>
          <a:p>
            <a:pPr marL="171450" lvl="0" indent="-171450">
              <a:buFont typeface="Arial" panose="020B0604020202020204" pitchFamily="34" charset="0"/>
              <a:buChar char="•"/>
            </a:pPr>
            <a:r>
              <a:rPr lang="en-US" dirty="0"/>
              <a:t>It’s an easier file explorer in my opinion.</a:t>
            </a:r>
          </a:p>
          <a:p>
            <a:pPr marL="171450" lvl="0" indent="-171450">
              <a:buFont typeface="Arial" panose="020B0604020202020204" pitchFamily="34" charset="0"/>
              <a:buChar char="•"/>
            </a:pPr>
            <a:r>
              <a:rPr lang="en-US" dirty="0"/>
              <a:t>You can see which kernels are running.</a:t>
            </a:r>
          </a:p>
          <a:p>
            <a:pPr marL="171450" lvl="0" indent="-171450">
              <a:buFont typeface="Arial" panose="020B0604020202020204" pitchFamily="34" charset="0"/>
              <a:buChar char="•"/>
            </a:pPr>
            <a:r>
              <a:rPr lang="en-US" dirty="0"/>
              <a:t>You can show the keyboard shortcuts on the screen as you’re working.</a:t>
            </a:r>
          </a:p>
          <a:p>
            <a:pPr marL="171450" lvl="0" indent="-171450">
              <a:buFont typeface="Arial" panose="020B0604020202020204" pitchFamily="34" charset="0"/>
              <a:buChar char="•"/>
            </a:pPr>
            <a:endParaRPr lang="en-US" dirty="0"/>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Transition: Let’s summarize the takeaways from this first module…</a:t>
            </a:r>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AE6FD7A8-CB24-6942-A9BD-39BD474A0379}" type="slidenum">
              <a:rPr lang="en-US" smtClean="0"/>
              <a:pPr/>
              <a:t>10</a:t>
            </a:fld>
            <a:endParaRPr lang="en-US"/>
          </a:p>
        </p:txBody>
      </p:sp>
    </p:spTree>
    <p:extLst>
      <p:ext uri="{BB962C8B-B14F-4D97-AF65-F5344CB8AC3E}">
        <p14:creationId xmlns:p14="http://schemas.microsoft.com/office/powerpoint/2010/main" val="2029770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Slide Full Width">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p:nvPr>
        </p:nvSpPr>
        <p:spPr>
          <a:xfrm>
            <a:off x="466193" y="1285630"/>
            <a:ext cx="8254820" cy="1536486"/>
          </a:xfrm>
          <a:prstGeom prst="rect">
            <a:avLst/>
          </a:prstGeom>
        </p:spPr>
        <p:txBody>
          <a:bodyPr anchor="t"/>
          <a:lstStyle>
            <a:lvl1pPr algn="l">
              <a:defRPr b="1" i="0">
                <a:solidFill>
                  <a:schemeClr val="tx1"/>
                </a:solidFill>
                <a:latin typeface="Arial" charset="0"/>
                <a:ea typeface="Arial" charset="0"/>
                <a:cs typeface="Arial" charset="0"/>
              </a:defRPr>
            </a:lvl1pPr>
          </a:lstStyle>
          <a:p>
            <a:r>
              <a:rPr lang="en-US"/>
              <a:t>Click to edit Master title style</a:t>
            </a:r>
            <a:endParaRPr lang="en-US" dirty="0"/>
          </a:p>
        </p:txBody>
      </p:sp>
      <p:sp>
        <p:nvSpPr>
          <p:cNvPr id="10"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Module or Week #</a:t>
            </a:r>
          </a:p>
        </p:txBody>
      </p:sp>
      <p:sp>
        <p:nvSpPr>
          <p:cNvPr id="11"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1 - 2 lines">
    <p:spTree>
      <p:nvGrpSpPr>
        <p:cNvPr id="1" name=""/>
        <p:cNvGrpSpPr/>
        <p:nvPr/>
      </p:nvGrpSpPr>
      <p:grpSpPr>
        <a:xfrm>
          <a:off x="0" y="0"/>
          <a:ext cx="0" cy="0"/>
          <a:chOff x="0" y="0"/>
          <a:chExt cx="0" cy="0"/>
        </a:xfrm>
      </p:grpSpPr>
      <p:sp>
        <p:nvSpPr>
          <p:cNvPr id="9" name="Title 1"/>
          <p:cNvSpPr>
            <a:spLocks noGrp="1"/>
          </p:cNvSpPr>
          <p:nvPr>
            <p:ph type="title"/>
          </p:nvPr>
        </p:nvSpPr>
        <p:spPr>
          <a:xfrm>
            <a:off x="466193" y="1285629"/>
            <a:ext cx="8254820" cy="1759821"/>
          </a:xfrm>
          <a:prstGeom prst="rect">
            <a:avLst/>
          </a:prstGeom>
        </p:spPr>
        <p:txBody>
          <a:bodyPr anchor="b"/>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10" name="Text Placeholder 2"/>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1 - 3 lines">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C3F3AA0-F6DB-FE47-A702-E7EEB38076E0}"/>
              </a:ext>
            </a:extLst>
          </p:cNvPr>
          <p:cNvSpPr>
            <a:spLocks noGrp="1"/>
          </p:cNvSpPr>
          <p:nvPr>
            <p:ph type="title"/>
          </p:nvPr>
        </p:nvSpPr>
        <p:spPr>
          <a:xfrm>
            <a:off x="466193" y="1285630"/>
            <a:ext cx="8254820" cy="1536486"/>
          </a:xfrm>
          <a:prstGeom prst="rect">
            <a:avLst/>
          </a:prstGeom>
        </p:spPr>
        <p:txBody>
          <a:bodyPr anchor="t"/>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5" name="Text Placeholder 2">
            <a:extLst>
              <a:ext uri="{FF2B5EF4-FFF2-40B4-BE49-F238E27FC236}">
                <a16:creationId xmlns:a16="http://schemas.microsoft.com/office/drawing/2014/main" id="{426DEA87-87EB-9A4B-8FCB-3F27A4CC8985}"/>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6" name="Text Placeholder 4">
            <a:extLst>
              <a:ext uri="{FF2B5EF4-FFF2-40B4-BE49-F238E27FC236}">
                <a16:creationId xmlns:a16="http://schemas.microsoft.com/office/drawing/2014/main" id="{671E7FDD-C2E5-5249-A9F8-313DB3D77760}"/>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1085895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2 - 2 lines">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FA864BC-59D8-EC43-8DEF-60200B3C90E0}"/>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10" name="Text Placeholder 2">
            <a:extLst>
              <a:ext uri="{FF2B5EF4-FFF2-40B4-BE49-F238E27FC236}">
                <a16:creationId xmlns:a16="http://schemas.microsoft.com/office/drawing/2014/main" id="{9ACB8B87-1508-2448-956A-192B22842317}"/>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2 - 3 lines">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1653EFA-C7D3-2D4E-BFAD-94C1BC20C42F}"/>
              </a:ext>
            </a:extLst>
          </p:cNvPr>
          <p:cNvSpPr>
            <a:spLocks noGrp="1"/>
          </p:cNvSpPr>
          <p:nvPr>
            <p:ph type="title"/>
          </p:nvPr>
        </p:nvSpPr>
        <p:spPr>
          <a:xfrm>
            <a:off x="466193" y="1285630"/>
            <a:ext cx="8254820" cy="1536486"/>
          </a:xfrm>
          <a:prstGeom prst="rect">
            <a:avLst/>
          </a:prstGeom>
        </p:spPr>
        <p:txBody>
          <a:bodyPr anchor="t"/>
          <a:lstStyle>
            <a:lvl1pPr algn="l">
              <a:defRPr sz="4000" b="1" i="0">
                <a:solidFill>
                  <a:schemeClr val="tx1"/>
                </a:solidFill>
                <a:latin typeface="Arial" charset="0"/>
                <a:ea typeface="Arial" charset="0"/>
                <a:cs typeface="Arial" charset="0"/>
              </a:defRPr>
            </a:lvl1pPr>
          </a:lstStyle>
          <a:p>
            <a:r>
              <a:rPr lang="en-US" dirty="0"/>
              <a:t>Click to edit Master title style</a:t>
            </a:r>
          </a:p>
        </p:txBody>
      </p:sp>
      <p:sp>
        <p:nvSpPr>
          <p:cNvPr id="8" name="Text Placeholder 2">
            <a:extLst>
              <a:ext uri="{FF2B5EF4-FFF2-40B4-BE49-F238E27FC236}">
                <a16:creationId xmlns:a16="http://schemas.microsoft.com/office/drawing/2014/main" id="{9C332736-02FF-FD4D-91FF-5FCE1B10F0EE}"/>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1" name="Text Placeholder 4">
            <a:extLst>
              <a:ext uri="{FF2B5EF4-FFF2-40B4-BE49-F238E27FC236}">
                <a16:creationId xmlns:a16="http://schemas.microsoft.com/office/drawing/2014/main" id="{CE728C29-9B5E-E54D-8740-E7B23506D0B8}"/>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tx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12451103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3 - 2 lin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D6FE81-54E9-7347-A205-504FC2FF1C94}"/>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6BA6E938-B138-154B-99CF-9696C70125AD}"/>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15897858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3 - 3 lines">
    <p:spTree>
      <p:nvGrpSpPr>
        <p:cNvPr id="1" name=""/>
        <p:cNvGrpSpPr/>
        <p:nvPr/>
      </p:nvGrpSpPr>
      <p:grpSpPr>
        <a:xfrm>
          <a:off x="0" y="0"/>
          <a:ext cx="0" cy="0"/>
          <a:chOff x="0" y="0"/>
          <a:chExt cx="0" cy="0"/>
        </a:xfrm>
      </p:grpSpPr>
      <p:sp>
        <p:nvSpPr>
          <p:cNvPr id="12" name="Title 1"/>
          <p:cNvSpPr>
            <a:spLocks noGrp="1"/>
          </p:cNvSpPr>
          <p:nvPr>
            <p:ph type="title"/>
          </p:nvPr>
        </p:nvSpPr>
        <p:spPr>
          <a:xfrm>
            <a:off x="466193" y="1285630"/>
            <a:ext cx="8254820" cy="1536486"/>
          </a:xfrm>
          <a:prstGeom prst="rect">
            <a:avLst/>
          </a:prstGeom>
        </p:spPr>
        <p:txBody>
          <a:bodyPr anchor="t"/>
          <a:lstStyle>
            <a:lvl1pPr algn="l">
              <a:defRPr sz="4000" b="1" i="0">
                <a:solidFill>
                  <a:srgbClr val="FFFFFF"/>
                </a:solidFill>
                <a:latin typeface="Arial" charset="0"/>
                <a:ea typeface="Arial" charset="0"/>
                <a:cs typeface="Arial" charset="0"/>
              </a:defRPr>
            </a:lvl1pPr>
          </a:lstStyle>
          <a:p>
            <a:r>
              <a:rPr lang="en-US" dirty="0"/>
              <a:t>Click to edit Master title style</a:t>
            </a:r>
          </a:p>
        </p:txBody>
      </p:sp>
      <p:sp>
        <p:nvSpPr>
          <p:cNvPr id="13"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4"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4 - 2 lines">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BD0B18A-A590-1F47-8131-BFB6BE60127B}"/>
              </a:ext>
            </a:extLst>
          </p:cNvPr>
          <p:cNvSpPr>
            <a:spLocks noGrp="1"/>
          </p:cNvSpPr>
          <p:nvPr>
            <p:ph type="title"/>
          </p:nvPr>
        </p:nvSpPr>
        <p:spPr>
          <a:xfrm>
            <a:off x="466193" y="1285629"/>
            <a:ext cx="8254820" cy="1759821"/>
          </a:xfrm>
          <a:prstGeom prst="rect">
            <a:avLst/>
          </a:prstGeom>
        </p:spPr>
        <p:txBody>
          <a:bodyPr anchor="b"/>
          <a:lstStyle>
            <a:lvl1pPr algn="l">
              <a:defRPr sz="4000" b="1" i="0">
                <a:solidFill>
                  <a:srgbClr val="141F35"/>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63E126F1-EAD1-B54A-A22F-06FD478709C6}"/>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4 - 3 lines">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80EC91E-0DCB-A643-A761-B02FE8B85F81}"/>
              </a:ext>
            </a:extLst>
          </p:cNvPr>
          <p:cNvSpPr>
            <a:spLocks noGrp="1"/>
          </p:cNvSpPr>
          <p:nvPr>
            <p:ph type="title"/>
          </p:nvPr>
        </p:nvSpPr>
        <p:spPr>
          <a:xfrm>
            <a:off x="466193" y="1285630"/>
            <a:ext cx="8254820" cy="1536486"/>
          </a:xfrm>
          <a:prstGeom prst="rect">
            <a:avLst/>
          </a:prstGeom>
        </p:spPr>
        <p:txBody>
          <a:bodyPr anchor="ctr"/>
          <a:lstStyle>
            <a:lvl1pPr algn="l">
              <a:defRPr sz="4000" b="1" i="0">
                <a:solidFill>
                  <a:srgbClr val="000000"/>
                </a:solidFill>
                <a:latin typeface="Arial" charset="0"/>
                <a:ea typeface="Arial" charset="0"/>
                <a:cs typeface="Arial" charset="0"/>
              </a:defRPr>
            </a:lvl1pPr>
          </a:lstStyle>
          <a:p>
            <a:r>
              <a:rPr lang="en-US" dirty="0"/>
              <a:t>Click to edit Master title style</a:t>
            </a:r>
          </a:p>
        </p:txBody>
      </p:sp>
      <p:sp>
        <p:nvSpPr>
          <p:cNvPr id="4" name="Text Placeholder 2">
            <a:extLst>
              <a:ext uri="{FF2B5EF4-FFF2-40B4-BE49-F238E27FC236}">
                <a16:creationId xmlns:a16="http://schemas.microsoft.com/office/drawing/2014/main" id="{4BEE24F5-1C10-EA43-A5E9-4FA75E3B567A}"/>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600" b="1" i="0">
                <a:solidFill>
                  <a:srgbClr val="000000"/>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5" name="Text Placeholder 4">
            <a:extLst>
              <a:ext uri="{FF2B5EF4-FFF2-40B4-BE49-F238E27FC236}">
                <a16:creationId xmlns:a16="http://schemas.microsoft.com/office/drawing/2014/main" id="{1F3E558E-F970-FE4B-A336-F787DC785EE1}"/>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000000"/>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extLst>
      <p:ext uri="{BB962C8B-B14F-4D97-AF65-F5344CB8AC3E}">
        <p14:creationId xmlns:p14="http://schemas.microsoft.com/office/powerpoint/2010/main" val="3003972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5 - 2 lines">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EC55EE0-4991-C84B-8D68-5E2FDEE28568}"/>
              </a:ext>
            </a:extLst>
          </p:cNvPr>
          <p:cNvSpPr>
            <a:spLocks noGrp="1"/>
          </p:cNvSpPr>
          <p:nvPr>
            <p:ph type="title"/>
          </p:nvPr>
        </p:nvSpPr>
        <p:spPr>
          <a:xfrm>
            <a:off x="466193" y="1285629"/>
            <a:ext cx="8254820" cy="1759821"/>
          </a:xfrm>
          <a:prstGeom prst="rect">
            <a:avLst/>
          </a:prstGeom>
        </p:spPr>
        <p:txBody>
          <a:bodyPr anchor="b"/>
          <a:lstStyle>
            <a:lvl1pPr algn="l">
              <a:defRPr sz="4000" b="1" i="0">
                <a:solidFill>
                  <a:schemeClr val="bg1"/>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7B2A2718-05E5-C445-AF69-76DA539853A1}"/>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1254940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Header 5 - 3 lines">
    <p:spTree>
      <p:nvGrpSpPr>
        <p:cNvPr id="1" name=""/>
        <p:cNvGrpSpPr/>
        <p:nvPr/>
      </p:nvGrpSpPr>
      <p:grpSpPr>
        <a:xfrm>
          <a:off x="0" y="0"/>
          <a:ext cx="0" cy="0"/>
          <a:chOff x="0" y="0"/>
          <a:chExt cx="0" cy="0"/>
        </a:xfrm>
      </p:grpSpPr>
      <p:sp>
        <p:nvSpPr>
          <p:cNvPr id="7" name="Title 1"/>
          <p:cNvSpPr>
            <a:spLocks noGrp="1"/>
          </p:cNvSpPr>
          <p:nvPr>
            <p:ph type="title"/>
          </p:nvPr>
        </p:nvSpPr>
        <p:spPr>
          <a:xfrm>
            <a:off x="466193" y="1285630"/>
            <a:ext cx="8254820" cy="153648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8"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9"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chemeClr val="bg1"/>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1 Seate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CC98878-4F62-FF40-9D56-3D26743B3961}"/>
              </a:ext>
            </a:extLst>
          </p:cNvPr>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a:t>Click to edit Master title style</a:t>
            </a:r>
            <a:endParaRPr lang="en-US" dirty="0"/>
          </a:p>
        </p:txBody>
      </p:sp>
      <p:sp>
        <p:nvSpPr>
          <p:cNvPr id="4" name="Text Placeholder 2">
            <a:extLst>
              <a:ext uri="{FF2B5EF4-FFF2-40B4-BE49-F238E27FC236}">
                <a16:creationId xmlns:a16="http://schemas.microsoft.com/office/drawing/2014/main" id="{78E36859-01C0-104C-ABA0-D4207CC85A4A}"/>
              </a:ext>
            </a:extLst>
          </p:cNvPr>
          <p:cNvSpPr>
            <a:spLocks noGrp="1"/>
          </p:cNvSpPr>
          <p:nvPr>
            <p:ph type="body" idx="1" hasCustomPrompt="1"/>
          </p:nvPr>
        </p:nvSpPr>
        <p:spPr>
          <a:xfrm>
            <a:off x="1480931" y="3238659"/>
            <a:ext cx="6182139" cy="843755"/>
          </a:xfrm>
          <a:prstGeom prst="rect">
            <a:avLst/>
          </a:prstGeom>
        </p:spPr>
        <p:txBody>
          <a:bodyPr anchor="ctr"/>
          <a:lstStyle>
            <a:lvl1pPr marL="0" indent="0">
              <a:buNone/>
              <a:defRPr sz="28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Module or Week #</a:t>
            </a:r>
          </a:p>
        </p:txBody>
      </p:sp>
      <p:sp>
        <p:nvSpPr>
          <p:cNvPr id="5" name="Text Placeholder 4">
            <a:extLst>
              <a:ext uri="{FF2B5EF4-FFF2-40B4-BE49-F238E27FC236}">
                <a16:creationId xmlns:a16="http://schemas.microsoft.com/office/drawing/2014/main" id="{7B737753-7CD0-A548-B0A1-32CF434A7B14}"/>
              </a:ext>
            </a:extLst>
          </p:cNvPr>
          <p:cNvSpPr>
            <a:spLocks noGrp="1"/>
          </p:cNvSpPr>
          <p:nvPr>
            <p:ph type="body" sz="quarter" idx="3" hasCustomPrompt="1"/>
          </p:nvPr>
        </p:nvSpPr>
        <p:spPr>
          <a:xfrm>
            <a:off x="1480931" y="4201732"/>
            <a:ext cx="6182139" cy="707391"/>
          </a:xfrm>
          <a:prstGeom prst="rect">
            <a:avLst/>
          </a:prstGeom>
        </p:spPr>
        <p:txBody>
          <a:bodyPr anchor="ctr"/>
          <a:lstStyle>
            <a:lvl1pPr marL="0" indent="0">
              <a:buNone/>
              <a:defRPr sz="24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1591199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6 - 2 lines">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72EE2B5-1F0F-9E4B-B5CA-9E717F5F186B}"/>
              </a:ext>
            </a:extLst>
          </p:cNvPr>
          <p:cNvSpPr>
            <a:spLocks noGrp="1"/>
          </p:cNvSpPr>
          <p:nvPr>
            <p:ph type="title"/>
          </p:nvPr>
        </p:nvSpPr>
        <p:spPr>
          <a:xfrm>
            <a:off x="466193" y="1285629"/>
            <a:ext cx="8254820" cy="1759821"/>
          </a:xfrm>
          <a:prstGeom prst="rect">
            <a:avLst/>
          </a:prstGeom>
        </p:spPr>
        <p:txBody>
          <a:bodyPr anchor="b"/>
          <a:lstStyle>
            <a:lvl1pPr algn="l">
              <a:defRPr sz="4000" b="1" i="0">
                <a:solidFill>
                  <a:srgbClr val="141F35"/>
                </a:solidFill>
                <a:latin typeface="Arial" charset="0"/>
                <a:ea typeface="Arial" charset="0"/>
                <a:cs typeface="Arial"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29B241E2-8FB6-F943-B798-E26260114898}"/>
              </a:ext>
            </a:extLst>
          </p:cNvPr>
          <p:cNvSpPr>
            <a:spLocks noGrp="1"/>
          </p:cNvSpPr>
          <p:nvPr>
            <p:ph type="body" idx="1" hasCustomPrompt="1"/>
          </p:nvPr>
        </p:nvSpPr>
        <p:spPr>
          <a:xfrm>
            <a:off x="466194" y="3045451"/>
            <a:ext cx="8254819" cy="2043481"/>
          </a:xfrm>
          <a:prstGeom prst="rect">
            <a:avLst/>
          </a:prstGeom>
        </p:spPr>
        <p:txBody>
          <a:bodyPr anchor="ctr"/>
          <a:lstStyle>
            <a:lvl1pPr marL="0" indent="0">
              <a:buNone/>
              <a:defRPr sz="3600" b="0"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Tree>
    <p:extLst>
      <p:ext uri="{BB962C8B-B14F-4D97-AF65-F5344CB8AC3E}">
        <p14:creationId xmlns:p14="http://schemas.microsoft.com/office/powerpoint/2010/main" val="33958722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Header 6 - 3 lines">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F8F791B3-0D7B-A641-958B-5DAE14682DC0}"/>
              </a:ext>
            </a:extLst>
          </p:cNvPr>
          <p:cNvSpPr>
            <a:spLocks noGrp="1"/>
          </p:cNvSpPr>
          <p:nvPr>
            <p:ph type="title"/>
          </p:nvPr>
        </p:nvSpPr>
        <p:spPr>
          <a:xfrm>
            <a:off x="466193" y="1285630"/>
            <a:ext cx="8254820" cy="1536486"/>
          </a:xfrm>
          <a:prstGeom prst="rect">
            <a:avLst/>
          </a:prstGeom>
        </p:spPr>
        <p:txBody>
          <a:bodyPr anchor="t"/>
          <a:lstStyle>
            <a:lvl1pPr algn="l">
              <a:defRPr b="1" i="0">
                <a:solidFill>
                  <a:srgbClr val="141F35"/>
                </a:solidFill>
                <a:latin typeface="Arial" charset="0"/>
                <a:ea typeface="Arial" charset="0"/>
                <a:cs typeface="Arial" charset="0"/>
              </a:defRPr>
            </a:lvl1pPr>
          </a:lstStyle>
          <a:p>
            <a:r>
              <a:rPr lang="en-US" dirty="0"/>
              <a:t>Click to edit Master title style</a:t>
            </a:r>
          </a:p>
        </p:txBody>
      </p:sp>
      <p:sp>
        <p:nvSpPr>
          <p:cNvPr id="13" name="Text Placeholder 2">
            <a:extLst>
              <a:ext uri="{FF2B5EF4-FFF2-40B4-BE49-F238E27FC236}">
                <a16:creationId xmlns:a16="http://schemas.microsoft.com/office/drawing/2014/main" id="{DEB98696-0B62-D14A-A6D3-4F3BC1771EBF}"/>
              </a:ext>
            </a:extLst>
          </p:cNvPr>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4" name="Text Placeholder 4">
            <a:extLst>
              <a:ext uri="{FF2B5EF4-FFF2-40B4-BE49-F238E27FC236}">
                <a16:creationId xmlns:a16="http://schemas.microsoft.com/office/drawing/2014/main" id="{D413DD53-F98E-A44F-AF88-314E929E9FC4}"/>
              </a:ext>
            </a:extLst>
          </p:cNvPr>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141F35"/>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Width">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0" y="776614"/>
            <a:ext cx="8098637" cy="4071834"/>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8098637" cy="712670"/>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een Screen Left">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2286000" y="1280160"/>
            <a:ext cx="6270625"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2286001" y="63944"/>
            <a:ext cx="6270624"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25672641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een Screen Right">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0" y="1280160"/>
            <a:ext cx="6407331"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6407331"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4723256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ated Live Session">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1327760" y="1280160"/>
            <a:ext cx="6331906" cy="3568287"/>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1327758" y="63944"/>
            <a:ext cx="6331907" cy="1216216"/>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39905641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tanding Live Session">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E44EEFD8-D5D5-0947-9D3C-AF1FB5570712}"/>
              </a:ext>
            </a:extLst>
          </p:cNvPr>
          <p:cNvSpPr>
            <a:spLocks noGrp="1"/>
          </p:cNvSpPr>
          <p:nvPr>
            <p:ph idx="1"/>
          </p:nvPr>
        </p:nvSpPr>
        <p:spPr>
          <a:xfrm>
            <a:off x="457201" y="719852"/>
            <a:ext cx="5029200" cy="4128595"/>
          </a:xfrm>
          <a:prstGeom prst="rect">
            <a:avLst/>
          </a:prstGeom>
        </p:spPr>
        <p:txBody>
          <a:bodyPr vert="horz" lIns="91440" tIns="45720" rIns="91440" bIns="45720" rtlCol="0" anchor="ctr">
            <a:normAutofit/>
          </a:bodyPr>
          <a:lstStyle>
            <a:lvl1pPr>
              <a:spcBef>
                <a:spcPts val="72"/>
              </a:spcBef>
              <a:spcAft>
                <a:spcPts val="1200"/>
              </a:spcAft>
              <a:defRPr sz="2800">
                <a:latin typeface="Arial" panose="020B0604020202020204" pitchFamily="34" charset="0"/>
                <a:cs typeface="Arial" panose="020B0604020202020204" pitchFamily="34" charset="0"/>
              </a:defRPr>
            </a:lvl1pPr>
            <a:lvl2pPr>
              <a:spcBef>
                <a:spcPts val="100"/>
              </a:spcBef>
              <a:spcAft>
                <a:spcPts val="600"/>
              </a:spcAft>
              <a:defRPr sz="2400">
                <a:latin typeface="Arial" panose="020B0604020202020204" pitchFamily="34" charset="0"/>
                <a:cs typeface="Arial" panose="020B0604020202020204" pitchFamily="34" charset="0"/>
              </a:defRPr>
            </a:lvl2pPr>
            <a:lvl3pPr>
              <a:spcBef>
                <a:spcPts val="100"/>
              </a:spcBef>
              <a:spcAft>
                <a:spcPts val="600"/>
              </a:spcAft>
              <a:defRPr sz="2000">
                <a:latin typeface="Arial" panose="020B0604020202020204" pitchFamily="34" charset="0"/>
                <a:cs typeface="Arial" panose="020B0604020202020204" pitchFamily="34" charset="0"/>
              </a:defRPr>
            </a:lvl3pPr>
            <a:lvl4pPr>
              <a:spcBef>
                <a:spcPts val="100"/>
              </a:spcBef>
              <a:spcAft>
                <a:spcPts val="600"/>
              </a:spcAft>
              <a:defRPr sz="2000">
                <a:latin typeface="Arial" panose="020B0604020202020204" pitchFamily="34" charset="0"/>
                <a:cs typeface="Arial" panose="020B0604020202020204" pitchFamily="34" charset="0"/>
              </a:defRPr>
            </a:lvl4pPr>
            <a:lvl5pPr>
              <a:spcBef>
                <a:spcPts val="100"/>
              </a:spcBef>
              <a:spcAft>
                <a:spcPts val="600"/>
              </a:spcAft>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a:extLst>
              <a:ext uri="{FF2B5EF4-FFF2-40B4-BE49-F238E27FC236}">
                <a16:creationId xmlns:a16="http://schemas.microsoft.com/office/drawing/2014/main" id="{B85042B6-CAB7-3846-8466-8260AB8B8204}"/>
              </a:ext>
            </a:extLst>
          </p:cNvPr>
          <p:cNvSpPr>
            <a:spLocks noGrp="1"/>
          </p:cNvSpPr>
          <p:nvPr>
            <p:ph type="title"/>
          </p:nvPr>
        </p:nvSpPr>
        <p:spPr>
          <a:xfrm>
            <a:off x="457200" y="63944"/>
            <a:ext cx="8098637" cy="655908"/>
          </a:xfrm>
          <a:prstGeom prst="rect">
            <a:avLst/>
          </a:prstGeom>
        </p:spPr>
        <p:txBody>
          <a:bodyPr vert="horz" lIns="91440" tIns="45720" rIns="91440" bIns="45720" rtlCol="0" anchor="t">
            <a:normAutofit/>
          </a:bodyPr>
          <a:lstStyle/>
          <a:p>
            <a:r>
              <a:rPr lang="en-US" dirty="0"/>
              <a:t>Click to edit Master title style</a:t>
            </a:r>
          </a:p>
        </p:txBody>
      </p:sp>
      <p:sp>
        <p:nvSpPr>
          <p:cNvPr id="10" name="Text Placeholder 9">
            <a:extLst>
              <a:ext uri="{FF2B5EF4-FFF2-40B4-BE49-F238E27FC236}">
                <a16:creationId xmlns:a16="http://schemas.microsoft.com/office/drawing/2014/main" id="{AF210522-D06D-3B45-8E45-095BD2E984AA}"/>
              </a:ext>
            </a:extLst>
          </p:cNvPr>
          <p:cNvSpPr>
            <a:spLocks noGrp="1"/>
          </p:cNvSpPr>
          <p:nvPr>
            <p:ph type="body" sz="quarter" idx="10" hasCustomPrompt="1"/>
          </p:nvPr>
        </p:nvSpPr>
        <p:spPr>
          <a:xfrm>
            <a:off x="457200" y="4848225"/>
            <a:ext cx="8099425" cy="295275"/>
          </a:xfrm>
          <a:prstGeom prst="rect">
            <a:avLst/>
          </a:prstGeom>
        </p:spPr>
        <p:txBody>
          <a:bodyPr/>
          <a:lstStyle>
            <a:lvl1pPr>
              <a:defRPr sz="1200"/>
            </a:lvl1pPr>
          </a:lstStyle>
          <a:p>
            <a:pPr lvl="0"/>
            <a:r>
              <a:rPr lang="en-US" dirty="0"/>
              <a:t>Insert Citation</a:t>
            </a:r>
          </a:p>
        </p:txBody>
      </p:sp>
    </p:spTree>
    <p:extLst>
      <p:ext uri="{BB962C8B-B14F-4D97-AF65-F5344CB8AC3E}">
        <p14:creationId xmlns:p14="http://schemas.microsoft.com/office/powerpoint/2010/main" val="351195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1 Two Text Box">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D33F66B-3F9D-7941-AC9A-DEDF7DAAD580}"/>
              </a:ext>
            </a:extLst>
          </p:cNvPr>
          <p:cNvSpPr>
            <a:spLocks noGrp="1"/>
          </p:cNvSpPr>
          <p:nvPr>
            <p:ph type="title" hasCustomPrompt="1"/>
          </p:nvPr>
        </p:nvSpPr>
        <p:spPr>
          <a:xfrm>
            <a:off x="457200" y="2659109"/>
            <a:ext cx="7215809" cy="1517055"/>
          </a:xfrm>
          <a:prstGeom prst="rect">
            <a:avLst/>
          </a:prstGeom>
        </p:spPr>
        <p:txBody>
          <a:bodyPr anchor="ctr"/>
          <a:lstStyle>
            <a:lvl1pPr algn="l">
              <a:lnSpc>
                <a:spcPts val="4140"/>
              </a:lnSpc>
              <a:defRPr sz="4200" b="1" i="0" baseline="0">
                <a:solidFill>
                  <a:schemeClr val="bg1"/>
                </a:solidFill>
                <a:latin typeface="Arial" charset="0"/>
                <a:ea typeface="Arial" charset="0"/>
                <a:cs typeface="Arial" charset="0"/>
              </a:defRPr>
            </a:lvl1pPr>
          </a:lstStyle>
          <a:p>
            <a:r>
              <a:rPr lang="en-US" dirty="0"/>
              <a:t>Session Title – Week #</a:t>
            </a:r>
          </a:p>
        </p:txBody>
      </p:sp>
      <p:sp>
        <p:nvSpPr>
          <p:cNvPr id="4" name="Text Placeholder 2">
            <a:extLst>
              <a:ext uri="{FF2B5EF4-FFF2-40B4-BE49-F238E27FC236}">
                <a16:creationId xmlns:a16="http://schemas.microsoft.com/office/drawing/2014/main" id="{32AFA089-5A0B-674C-8447-97AEDA72D67C}"/>
              </a:ext>
            </a:extLst>
          </p:cNvPr>
          <p:cNvSpPr>
            <a:spLocks noGrp="1"/>
          </p:cNvSpPr>
          <p:nvPr>
            <p:ph type="body" idx="1" hasCustomPrompt="1"/>
          </p:nvPr>
        </p:nvSpPr>
        <p:spPr>
          <a:xfrm>
            <a:off x="457200" y="4176164"/>
            <a:ext cx="7215809" cy="732959"/>
          </a:xfrm>
          <a:prstGeom prst="rect">
            <a:avLst/>
          </a:prstGeom>
        </p:spPr>
        <p:txBody>
          <a:bodyPr anchor="ctr"/>
          <a:lstStyle>
            <a:lvl1pPr marL="0" indent="0">
              <a:buNone/>
              <a:defRPr sz="2400" b="0"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a:t>
            </a:r>
          </a:p>
        </p:txBody>
      </p:sp>
    </p:spTree>
    <p:extLst>
      <p:ext uri="{BB962C8B-B14F-4D97-AF65-F5344CB8AC3E}">
        <p14:creationId xmlns:p14="http://schemas.microsoft.com/office/powerpoint/2010/main" val="2956854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Full Width">
    <p:spTree>
      <p:nvGrpSpPr>
        <p:cNvPr id="1" name=""/>
        <p:cNvGrpSpPr/>
        <p:nvPr/>
      </p:nvGrpSpPr>
      <p:grpSpPr>
        <a:xfrm>
          <a:off x="0" y="0"/>
          <a:ext cx="0" cy="0"/>
          <a:chOff x="0" y="0"/>
          <a:chExt cx="0" cy="0"/>
        </a:xfrm>
      </p:grpSpPr>
      <p:sp>
        <p:nvSpPr>
          <p:cNvPr id="8" name="Title 1"/>
          <p:cNvSpPr>
            <a:spLocks noGrp="1"/>
          </p:cNvSpPr>
          <p:nvPr>
            <p:ph type="title"/>
          </p:nvPr>
        </p:nvSpPr>
        <p:spPr>
          <a:xfrm>
            <a:off x="466193" y="1285630"/>
            <a:ext cx="8254820" cy="1536486"/>
          </a:xfrm>
          <a:prstGeom prst="rect">
            <a:avLst/>
          </a:prstGeom>
        </p:spPr>
        <p:txBody>
          <a:bodyPr anchor="t"/>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9"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Module or Week #</a:t>
            </a:r>
          </a:p>
        </p:txBody>
      </p:sp>
      <p:sp>
        <p:nvSpPr>
          <p:cNvPr id="10"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Slide 2 - Seated">
    <p:spTree>
      <p:nvGrpSpPr>
        <p:cNvPr id="1" name=""/>
        <p:cNvGrpSpPr/>
        <p:nvPr/>
      </p:nvGrpSpPr>
      <p:grpSpPr>
        <a:xfrm>
          <a:off x="0" y="0"/>
          <a:ext cx="0" cy="0"/>
          <a:chOff x="0" y="0"/>
          <a:chExt cx="0" cy="0"/>
        </a:xfrm>
      </p:grpSpPr>
      <p:sp>
        <p:nvSpPr>
          <p:cNvPr id="2" name="Title 1"/>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hasCustomPrompt="1"/>
          </p:nvPr>
        </p:nvSpPr>
        <p:spPr>
          <a:xfrm>
            <a:off x="1480931" y="3238659"/>
            <a:ext cx="6182139" cy="843755"/>
          </a:xfrm>
          <a:prstGeom prst="rect">
            <a:avLst/>
          </a:prstGeom>
        </p:spPr>
        <p:txBody>
          <a:bodyPr anchor="ctr"/>
          <a:lstStyle>
            <a:lvl1pPr marL="0" indent="0">
              <a:buNone/>
              <a:defRPr sz="28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Module or Week #</a:t>
            </a:r>
          </a:p>
        </p:txBody>
      </p:sp>
      <p:sp>
        <p:nvSpPr>
          <p:cNvPr id="5" name="Text Placeholder 4"/>
          <p:cNvSpPr>
            <a:spLocks noGrp="1"/>
          </p:cNvSpPr>
          <p:nvPr>
            <p:ph type="body" sz="quarter" idx="3" hasCustomPrompt="1"/>
          </p:nvPr>
        </p:nvSpPr>
        <p:spPr>
          <a:xfrm>
            <a:off x="1480931" y="4201732"/>
            <a:ext cx="6182139" cy="707391"/>
          </a:xfrm>
          <a:prstGeom prst="rect">
            <a:avLst/>
          </a:prstGeom>
        </p:spPr>
        <p:txBody>
          <a:bodyPr anchor="ctr"/>
          <a:lstStyle>
            <a:lvl1pPr marL="0" indent="0">
              <a:buNone/>
              <a:defRPr sz="2400" b="1"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2083121224"/>
      </p:ext>
    </p:extLst>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2 Two Lines">
    <p:spTree>
      <p:nvGrpSpPr>
        <p:cNvPr id="1" name=""/>
        <p:cNvGrpSpPr/>
        <p:nvPr/>
      </p:nvGrpSpPr>
      <p:grpSpPr>
        <a:xfrm>
          <a:off x="0" y="0"/>
          <a:ext cx="0" cy="0"/>
          <a:chOff x="0" y="0"/>
          <a:chExt cx="0" cy="0"/>
        </a:xfrm>
      </p:grpSpPr>
      <p:sp>
        <p:nvSpPr>
          <p:cNvPr id="2" name="Title 1"/>
          <p:cNvSpPr>
            <a:spLocks noGrp="1"/>
          </p:cNvSpPr>
          <p:nvPr>
            <p:ph type="title"/>
          </p:nvPr>
        </p:nvSpPr>
        <p:spPr>
          <a:xfrm>
            <a:off x="457200" y="2659109"/>
            <a:ext cx="7215809" cy="1517055"/>
          </a:xfrm>
          <a:prstGeom prst="rect">
            <a:avLst/>
          </a:prstGeom>
        </p:spPr>
        <p:txBody>
          <a:bodyPr anchor="ctr"/>
          <a:lstStyle>
            <a:lvl1pPr algn="l">
              <a:lnSpc>
                <a:spcPts val="4140"/>
              </a:lnSpc>
              <a:defRPr sz="4200" b="1" i="0">
                <a:solidFill>
                  <a:schemeClr val="bg1"/>
                </a:solidFill>
                <a:latin typeface="Arial" charset="0"/>
                <a:ea typeface="Arial" charset="0"/>
                <a:cs typeface="Arial" charset="0"/>
              </a:defRPr>
            </a:lvl1pPr>
          </a:lstStyle>
          <a:p>
            <a:r>
              <a:rPr lang="en-US" dirty="0"/>
              <a:t>Click to edit Master title style</a:t>
            </a:r>
          </a:p>
        </p:txBody>
      </p:sp>
      <p:sp>
        <p:nvSpPr>
          <p:cNvPr id="3" name="Text Placeholder 2"/>
          <p:cNvSpPr>
            <a:spLocks noGrp="1"/>
          </p:cNvSpPr>
          <p:nvPr>
            <p:ph type="body" idx="1" hasCustomPrompt="1"/>
          </p:nvPr>
        </p:nvSpPr>
        <p:spPr>
          <a:xfrm>
            <a:off x="457200" y="4176164"/>
            <a:ext cx="7215809" cy="732959"/>
          </a:xfrm>
          <a:prstGeom prst="rect">
            <a:avLst/>
          </a:prstGeom>
        </p:spPr>
        <p:txBody>
          <a:bodyPr anchor="ctr"/>
          <a:lstStyle>
            <a:lvl1pPr marL="0" indent="0">
              <a:buNone/>
              <a:defRPr sz="2400" b="0" i="0" baseline="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dirty="0"/>
              <a:t>Instructor Name</a:t>
            </a:r>
          </a:p>
        </p:txBody>
      </p:sp>
    </p:spTree>
    <p:extLst>
      <p:ext uri="{BB962C8B-B14F-4D97-AF65-F5344CB8AC3E}">
        <p14:creationId xmlns:p14="http://schemas.microsoft.com/office/powerpoint/2010/main" val="745500668"/>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3 Full Width">
    <p:spTree>
      <p:nvGrpSpPr>
        <p:cNvPr id="1" name=""/>
        <p:cNvGrpSpPr/>
        <p:nvPr/>
      </p:nvGrpSpPr>
      <p:grpSpPr>
        <a:xfrm>
          <a:off x="0" y="0"/>
          <a:ext cx="0" cy="0"/>
          <a:chOff x="0" y="0"/>
          <a:chExt cx="0" cy="0"/>
        </a:xfrm>
      </p:grpSpPr>
      <p:sp>
        <p:nvSpPr>
          <p:cNvPr id="8" name="Title 1"/>
          <p:cNvSpPr>
            <a:spLocks noGrp="1"/>
          </p:cNvSpPr>
          <p:nvPr>
            <p:ph type="title"/>
          </p:nvPr>
        </p:nvSpPr>
        <p:spPr>
          <a:xfrm>
            <a:off x="466193" y="1285630"/>
            <a:ext cx="8254820" cy="1536486"/>
          </a:xfrm>
          <a:prstGeom prst="rect">
            <a:avLst/>
          </a:prstGeom>
        </p:spPr>
        <p:txBody>
          <a:bodyPr anchor="t"/>
          <a:lstStyle>
            <a:lvl1pPr algn="l">
              <a:defRPr b="1" i="0">
                <a:solidFill>
                  <a:srgbClr val="FFFFFF"/>
                </a:solidFill>
                <a:latin typeface="Arial" charset="0"/>
                <a:ea typeface="Arial" charset="0"/>
                <a:cs typeface="Arial" charset="0"/>
              </a:defRPr>
            </a:lvl1pPr>
          </a:lstStyle>
          <a:p>
            <a:r>
              <a:rPr lang="en-US" dirty="0"/>
              <a:t>Click to edit Master title style</a:t>
            </a:r>
          </a:p>
        </p:txBody>
      </p:sp>
      <p:sp>
        <p:nvSpPr>
          <p:cNvPr id="9" name="Text Placeholder 2"/>
          <p:cNvSpPr>
            <a:spLocks noGrp="1"/>
          </p:cNvSpPr>
          <p:nvPr>
            <p:ph type="body" idx="1" hasCustomPrompt="1"/>
          </p:nvPr>
        </p:nvSpPr>
        <p:spPr>
          <a:xfrm>
            <a:off x="466193" y="2822116"/>
            <a:ext cx="8254819" cy="1125007"/>
          </a:xfrm>
          <a:prstGeom prst="rect">
            <a:avLst/>
          </a:prstGeom>
        </p:spPr>
        <p:txBody>
          <a:bodyPr anchor="ctr"/>
          <a:lstStyle>
            <a:lvl1pPr marL="0" indent="0">
              <a:buNone/>
              <a:defRPr sz="3733"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Master subtitle styles</a:t>
            </a:r>
          </a:p>
        </p:txBody>
      </p:sp>
      <p:sp>
        <p:nvSpPr>
          <p:cNvPr id="10" name="Text Placeholder 4"/>
          <p:cNvSpPr>
            <a:spLocks noGrp="1"/>
          </p:cNvSpPr>
          <p:nvPr>
            <p:ph type="body" sz="quarter" idx="3" hasCustomPrompt="1"/>
          </p:nvPr>
        </p:nvSpPr>
        <p:spPr>
          <a:xfrm>
            <a:off x="466194" y="4170458"/>
            <a:ext cx="8254819" cy="510572"/>
          </a:xfrm>
          <a:prstGeom prst="rect">
            <a:avLst/>
          </a:prstGeom>
        </p:spPr>
        <p:txBody>
          <a:bodyPr anchor="t"/>
          <a:lstStyle>
            <a:lvl1pPr marL="0" indent="0">
              <a:buNone/>
              <a:defRPr sz="3200" b="1" i="0">
                <a:solidFill>
                  <a:srgbClr val="FFFFFF"/>
                </a:solidFill>
                <a:latin typeface="Arial" charset="0"/>
                <a:ea typeface="Arial" charset="0"/>
                <a:cs typeface="Arial"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Instructor name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F9FDD37-938C-0F4A-AC29-8710AC33A225}"/>
              </a:ext>
            </a:extLst>
          </p:cNvPr>
          <p:cNvSpPr>
            <a:spLocks noGrp="1"/>
          </p:cNvSpPr>
          <p:nvPr>
            <p:ph type="title"/>
          </p:nvPr>
        </p:nvSpPr>
        <p:spPr>
          <a:xfrm>
            <a:off x="1480931" y="1107963"/>
            <a:ext cx="6182139" cy="2130696"/>
          </a:xfrm>
          <a:prstGeom prst="rect">
            <a:avLst/>
          </a:prstGeom>
        </p:spPr>
        <p:txBody>
          <a:bodyPr anchor="ctr"/>
          <a:lstStyle>
            <a:lvl1pPr algn="l">
              <a:defRPr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25DF23F8-D96D-E146-A49B-C1485DC94909}"/>
              </a:ext>
            </a:extLst>
          </p:cNvPr>
          <p:cNvSpPr>
            <a:spLocks noGrp="1"/>
          </p:cNvSpPr>
          <p:nvPr>
            <p:ph type="body" idx="1"/>
          </p:nvPr>
        </p:nvSpPr>
        <p:spPr>
          <a:xfrm>
            <a:off x="1480931" y="3238659"/>
            <a:ext cx="6182139" cy="843755"/>
          </a:xfrm>
          <a:prstGeom prst="rect">
            <a:avLst/>
          </a:prstGeom>
        </p:spPr>
        <p:txBody>
          <a:bodyPr anchor="ctr"/>
          <a:lstStyle>
            <a:lvl1pPr marL="0" indent="0">
              <a:buNone/>
              <a:defRPr sz="28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7" name="Text Placeholder 4">
            <a:extLst>
              <a:ext uri="{FF2B5EF4-FFF2-40B4-BE49-F238E27FC236}">
                <a16:creationId xmlns:a16="http://schemas.microsoft.com/office/drawing/2014/main" id="{6B8813FD-E2AC-A04C-A0F8-3A047D881E37}"/>
              </a:ext>
            </a:extLst>
          </p:cNvPr>
          <p:cNvSpPr>
            <a:spLocks noGrp="1"/>
          </p:cNvSpPr>
          <p:nvPr>
            <p:ph type="body" sz="quarter" idx="3"/>
          </p:nvPr>
        </p:nvSpPr>
        <p:spPr>
          <a:xfrm>
            <a:off x="1480931" y="4201732"/>
            <a:ext cx="6182139" cy="707391"/>
          </a:xfrm>
          <a:prstGeom prst="rect">
            <a:avLst/>
          </a:prstGeom>
        </p:spPr>
        <p:txBody>
          <a:bodyPr anchor="ctr"/>
          <a:lstStyle>
            <a:lvl1pPr marL="0" indent="0">
              <a:buNone/>
              <a:defRPr sz="2400" b="1"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Tree>
    <p:extLst>
      <p:ext uri="{BB962C8B-B14F-4D97-AF65-F5344CB8AC3E}">
        <p14:creationId xmlns:p14="http://schemas.microsoft.com/office/powerpoint/2010/main" val="4031781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8BD266F-9629-E341-AA53-4D03EFF010B4}"/>
              </a:ext>
            </a:extLst>
          </p:cNvPr>
          <p:cNvSpPr>
            <a:spLocks noGrp="1"/>
          </p:cNvSpPr>
          <p:nvPr>
            <p:ph type="title"/>
          </p:nvPr>
        </p:nvSpPr>
        <p:spPr>
          <a:xfrm>
            <a:off x="457200" y="2659109"/>
            <a:ext cx="7215809" cy="1517055"/>
          </a:xfrm>
          <a:prstGeom prst="rect">
            <a:avLst/>
          </a:prstGeom>
        </p:spPr>
        <p:txBody>
          <a:bodyPr anchor="ctr"/>
          <a:lstStyle>
            <a:lvl1pPr algn="l">
              <a:lnSpc>
                <a:spcPts val="4140"/>
              </a:lnSpc>
              <a:defRPr sz="4200" b="1" i="0">
                <a:solidFill>
                  <a:schemeClr val="bg1"/>
                </a:solidFill>
                <a:latin typeface="Arial" charset="0"/>
                <a:ea typeface="Arial" charset="0"/>
                <a:cs typeface="Arial" charset="0"/>
              </a:defRPr>
            </a:lvl1pPr>
          </a:lstStyle>
          <a:p>
            <a:r>
              <a:rPr lang="en-US" dirty="0"/>
              <a:t>Click to edit Master title style</a:t>
            </a:r>
          </a:p>
        </p:txBody>
      </p:sp>
      <p:sp>
        <p:nvSpPr>
          <p:cNvPr id="6" name="Text Placeholder 2">
            <a:extLst>
              <a:ext uri="{FF2B5EF4-FFF2-40B4-BE49-F238E27FC236}">
                <a16:creationId xmlns:a16="http://schemas.microsoft.com/office/drawing/2014/main" id="{EC8F15A5-8EE8-2542-B0FA-E59EE690A536}"/>
              </a:ext>
            </a:extLst>
          </p:cNvPr>
          <p:cNvSpPr>
            <a:spLocks noGrp="1"/>
          </p:cNvSpPr>
          <p:nvPr>
            <p:ph type="body" idx="1"/>
          </p:nvPr>
        </p:nvSpPr>
        <p:spPr>
          <a:xfrm>
            <a:off x="457200" y="4176164"/>
            <a:ext cx="7215809" cy="732959"/>
          </a:xfrm>
          <a:prstGeom prst="rect">
            <a:avLst/>
          </a:prstGeom>
        </p:spPr>
        <p:txBody>
          <a:bodyPr anchor="ctr"/>
          <a:lstStyle>
            <a:lvl1pPr marL="0" indent="0">
              <a:buNone/>
              <a:defRPr sz="2400" b="0" i="0">
                <a:solidFill>
                  <a:schemeClr val="bg1"/>
                </a:solidFill>
                <a:latin typeface="Arial" charset="0"/>
                <a:ea typeface="Arial" charset="0"/>
                <a:cs typeface="Arial"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Tree>
    <p:extLst>
      <p:ext uri="{BB962C8B-B14F-4D97-AF65-F5344CB8AC3E}">
        <p14:creationId xmlns:p14="http://schemas.microsoft.com/office/powerpoint/2010/main" val="21122672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df"/><Relationship Id="rId5" Type="http://schemas.openxmlformats.org/officeDocument/2006/relationships/image" Target="../media/image1.jpeg"/><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13.png"/><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theme" Target="../theme/theme10.xml"/><Relationship Id="rId5" Type="http://schemas.openxmlformats.org/officeDocument/2006/relationships/slideLayout" Target="../slideLayouts/slideLayout26.xml"/><Relationship Id="rId4" Type="http://schemas.openxmlformats.org/officeDocument/2006/relationships/slideLayout" Target="../slideLayouts/slideLayout25.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2.pdf"/><Relationship Id="rId5" Type="http://schemas.openxmlformats.org/officeDocument/2006/relationships/image" Target="../media/image3.jpe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2.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2.pdf"/><Relationship Id="rId5" Type="http://schemas.openxmlformats.org/officeDocument/2006/relationships/image" Target="../media/image4.jpe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5.jpe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7.jpeg"/></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jpeg"/></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image" Target="../media/image6.pdf"/><Relationship Id="rId4" Type="http://schemas.openxmlformats.org/officeDocument/2006/relationships/image" Target="../media/image10.jpeg"/></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11.jpeg"/></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13.pdf"/><Relationship Id="rId4" Type="http://schemas.openxmlformats.org/officeDocument/2006/relationships/image" Target="../media/image1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Picture 5" descr="Building.jpg"/>
          <p:cNvPicPr>
            <a:picLocks noChangeAspect="1"/>
          </p:cNvPicPr>
          <p:nvPr userDrawn="1"/>
        </p:nvPicPr>
        <p:blipFill>
          <a:blip r:embed="rId5"/>
          <a:stretch>
            <a:fillRect/>
          </a:stretch>
        </p:blipFill>
        <p:spPr>
          <a:xfrm>
            <a:off x="1136" y="0"/>
            <a:ext cx="9144000" cy="5143500"/>
          </a:xfrm>
          <a:prstGeom prst="rect">
            <a:avLst/>
          </a:prstGeom>
        </p:spPr>
      </p:pic>
      <p:sp>
        <p:nvSpPr>
          <p:cNvPr id="8" name="Rectangle 7"/>
          <p:cNvSpPr/>
          <p:nvPr userDrawn="1"/>
        </p:nvSpPr>
        <p:spPr>
          <a:xfrm>
            <a:off x="0" y="-1945"/>
            <a:ext cx="9144000" cy="5118416"/>
          </a:xfrm>
          <a:prstGeom prst="rect">
            <a:avLst/>
          </a:prstGeom>
          <a:solidFill>
            <a:schemeClr val="accent3">
              <a:alpha val="6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chemeClr val="accent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7" name="Picture 6" descr="G_LeftOrngReverse.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spTree>
  </p:cSld>
  <p:clrMap bg1="lt1" tx1="dk1" bg2="lt2" tx2="dk2" accent1="accent1" accent2="accent2" accent3="accent3" accent4="accent4" accent5="accent5" accent6="accent6" hlink="hlink" folHlink="folHlink"/>
  <p:sldLayoutIdLst>
    <p:sldLayoutId id="2147483652" r:id="rId1"/>
    <p:sldLayoutId id="2147483715" r:id="rId2"/>
    <p:sldLayoutId id="2147483716" r:id="rId3"/>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7" name="Straight Connector 6"/>
          <p:cNvCxnSpPr/>
          <p:nvPr userDrawn="1"/>
        </p:nvCxnSpPr>
        <p:spPr>
          <a:xfrm>
            <a:off x="0" y="5141912"/>
            <a:ext cx="9144000" cy="1588"/>
          </a:xfrm>
          <a:prstGeom prst="line">
            <a:avLst/>
          </a:prstGeom>
          <a:ln w="47625" cap="flat" cmpd="sng" algn="ctr">
            <a:solidFill>
              <a:schemeClr val="accent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6" name="Picture 5" descr="Illinois-Logo-Full-Color-RGB.png"/>
          <p:cNvPicPr>
            <a:picLocks noChangeAspect="1"/>
          </p:cNvPicPr>
          <p:nvPr userDrawn="1"/>
        </p:nvPicPr>
        <p:blipFill>
          <a:blip r:embed="rId7"/>
          <a:stretch>
            <a:fillRect/>
          </a:stretch>
        </p:blipFill>
        <p:spPr>
          <a:xfrm>
            <a:off x="8733365" y="217163"/>
            <a:ext cx="189764" cy="274570"/>
          </a:xfrm>
          <a:prstGeom prst="rect">
            <a:avLst/>
          </a:prstGeom>
        </p:spPr>
      </p:pic>
    </p:spTree>
  </p:cSld>
  <p:clrMap bg1="lt1" tx1="dk1" bg2="lt2" tx2="dk2" accent1="accent1" accent2="accent2" accent3="accent3" accent4="accent4" accent5="accent5" accent6="accent6" hlink="hlink" folHlink="folHlink"/>
  <p:sldLayoutIdLst>
    <p:sldLayoutId id="2147483675" r:id="rId1"/>
    <p:sldLayoutId id="2147483718" r:id="rId2"/>
    <p:sldLayoutId id="2147483726" r:id="rId3"/>
    <p:sldLayoutId id="2147483725" r:id="rId4"/>
    <p:sldLayoutId id="2147483719" r:id="rId5"/>
  </p:sldLayoutIdLst>
  <p:hf hdr="0" dt="0"/>
  <p:txStyles>
    <p:titleStyle>
      <a:lvl1pPr algn="l" defTabSz="457200" rtl="0" eaLnBrk="1" latinLnBrk="0" hangingPunct="1">
        <a:spcBef>
          <a:spcPct val="0"/>
        </a:spcBef>
        <a:buNone/>
        <a:defRPr sz="3600" b="1" kern="1200">
          <a:solidFill>
            <a:schemeClr val="tx1"/>
          </a:solidFill>
          <a:latin typeface="Arial"/>
          <a:ea typeface="+mj-ea"/>
          <a:cs typeface="Arial"/>
        </a:defRPr>
      </a:lvl1pPr>
    </p:titleStyle>
    <p:bodyStyle>
      <a:lvl1pPr marL="0" indent="0" algn="l" defTabSz="457200" rtl="0" eaLnBrk="1" latinLnBrk="0" hangingPunct="1">
        <a:spcBef>
          <a:spcPct val="20000"/>
        </a:spcBef>
        <a:buFont typeface="Arial"/>
        <a:buNone/>
        <a:defRPr sz="3200" kern="1200">
          <a:solidFill>
            <a:schemeClr val="tx1"/>
          </a:solidFill>
          <a:latin typeface="Arial"/>
          <a:ea typeface="+mn-ea"/>
          <a:cs typeface="Arial"/>
        </a:defRPr>
      </a:lvl1pPr>
      <a:lvl2pPr marL="457200" indent="0" algn="l" defTabSz="457200" rtl="0" eaLnBrk="1" latinLnBrk="0" hangingPunct="1">
        <a:spcBef>
          <a:spcPct val="20000"/>
        </a:spcBef>
        <a:buFont typeface="Arial"/>
        <a:buNone/>
        <a:defRPr sz="2800" kern="1200">
          <a:solidFill>
            <a:schemeClr val="tx1"/>
          </a:solidFill>
          <a:latin typeface="Arial"/>
          <a:ea typeface="+mn-ea"/>
          <a:cs typeface="Arial"/>
        </a:defRPr>
      </a:lvl2pPr>
      <a:lvl3pPr marL="914400" indent="0" algn="l" defTabSz="457200" rtl="0" eaLnBrk="1" latinLnBrk="0" hangingPunct="1">
        <a:spcBef>
          <a:spcPct val="20000"/>
        </a:spcBef>
        <a:buFont typeface="Arial"/>
        <a:buNone/>
        <a:defRPr sz="240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2000" kern="1200">
          <a:solidFill>
            <a:schemeClr val="tx1"/>
          </a:solidFill>
          <a:latin typeface="Arial"/>
          <a:ea typeface="+mn-ea"/>
          <a:cs typeface="Arial"/>
        </a:defRPr>
      </a:lvl4pPr>
      <a:lvl5pPr marL="1828800" indent="0" algn="l" defTabSz="457200" rtl="0" eaLnBrk="1" latinLnBrk="0" hangingPunct="1">
        <a:spcBef>
          <a:spcPct val="20000"/>
        </a:spcBef>
        <a:buFont typeface="Arial"/>
        <a:buNone/>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2"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7" name="Picture 16" descr="BIF interior.jpg"/>
          <p:cNvPicPr>
            <a:picLocks noChangeAspect="1"/>
          </p:cNvPicPr>
          <p:nvPr userDrawn="1"/>
        </p:nvPicPr>
        <p:blipFill>
          <a:blip r:embed="rId5"/>
          <a:stretch>
            <a:fillRect/>
          </a:stretch>
        </p:blipFill>
        <p:spPr>
          <a:xfrm>
            <a:off x="2936" y="0"/>
            <a:ext cx="9144000" cy="5143500"/>
          </a:xfrm>
          <a:prstGeom prst="rect">
            <a:avLst/>
          </a:prstGeom>
          <a:ln>
            <a:noFill/>
          </a:ln>
        </p:spPr>
      </p:pic>
      <p:sp>
        <p:nvSpPr>
          <p:cNvPr id="15" name="Rectangle 14"/>
          <p:cNvSpPr/>
          <p:nvPr userDrawn="1"/>
        </p:nvSpPr>
        <p:spPr>
          <a:xfrm>
            <a:off x="2936" y="0"/>
            <a:ext cx="9142199" cy="5118416"/>
          </a:xfrm>
          <a:prstGeom prst="rect">
            <a:avLst/>
          </a:prstGeom>
          <a:solidFill>
            <a:schemeClr val="accent3">
              <a:alpha val="78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6" name="Picture 15" descr="G_LeftOrngReverse.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spTree>
  </p:cSld>
  <p:clrMap bg1="lt1" tx1="dk1" bg2="lt2" tx2="dk2" accent1="accent1" accent2="accent2" accent3="accent3" accent4="accent4" accent5="accent5" accent6="accent6" hlink="hlink" folHlink="folHlink"/>
  <p:sldLayoutIdLst>
    <p:sldLayoutId id="2147483672" r:id="rId1"/>
    <p:sldLayoutId id="2147483707" r:id="rId2"/>
    <p:sldLayoutId id="2147483709" r:id="rId3"/>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Picture 14" descr="172tmc-72dpi.jpg"/>
          <p:cNvPicPr>
            <a:picLocks noChangeAspect="1"/>
          </p:cNvPicPr>
          <p:nvPr userDrawn="1"/>
        </p:nvPicPr>
        <p:blipFill>
          <a:blip r:embed="rId5"/>
          <a:srcRect t="13798"/>
          <a:stretch>
            <a:fillRect/>
          </a:stretch>
        </p:blipFill>
        <p:spPr>
          <a:xfrm>
            <a:off x="0" y="0"/>
            <a:ext cx="9144000" cy="5141059"/>
          </a:xfrm>
          <a:prstGeom prst="rect">
            <a:avLst/>
          </a:prstGeom>
        </p:spPr>
      </p:pic>
      <p:sp>
        <p:nvSpPr>
          <p:cNvPr id="16" name="Rectangle 15"/>
          <p:cNvSpPr/>
          <p:nvPr userDrawn="1"/>
        </p:nvSpPr>
        <p:spPr>
          <a:xfrm>
            <a:off x="0" y="-6350"/>
            <a:ext cx="9154541" cy="5148261"/>
          </a:xfrm>
          <a:prstGeom prst="rect">
            <a:avLst/>
          </a:prstGeom>
          <a:solidFill>
            <a:schemeClr val="accent3">
              <a:alpha val="73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pic>
        <p:nvPicPr>
          <p:cNvPr id="12" name="Picture 11" descr="G_LeftOrngReverse.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6"/>
              <a:stretch>
                <a:fillRect/>
              </a:stretch>
            </p:blipFill>
          </mc:Choice>
          <mc:Fallback>
            <p:blipFill>
              <a:blip r:embed="rId7"/>
              <a:stretch>
                <a:fillRect/>
              </a:stretch>
            </p:blipFill>
          </mc:Fallback>
        </mc:AlternateContent>
        <p:spPr>
          <a:xfrm>
            <a:off x="491031" y="162488"/>
            <a:ext cx="1876552" cy="400722"/>
          </a:xfrm>
          <a:prstGeom prst="rect">
            <a:avLst/>
          </a:prstGeom>
          <a:effectLst/>
        </p:spPr>
      </p:pic>
      <p:cxnSp>
        <p:nvCxnSpPr>
          <p:cNvPr id="23" name="Straight Connector 22"/>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02" r:id="rId1"/>
    <p:sldLayoutId id="2147483723" r:id="rId2"/>
    <p:sldLayoutId id="2147483724"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BIFlobby.jpg"/>
          <p:cNvPicPr>
            <a:picLocks noChangeAspect="1"/>
          </p:cNvPicPr>
          <p:nvPr userDrawn="1"/>
        </p:nvPicPr>
        <p:blipFill>
          <a:blip r:embed="rId4"/>
          <a:stretch>
            <a:fillRect/>
          </a:stretch>
        </p:blipFill>
        <p:spPr>
          <a:xfrm>
            <a:off x="0" y="-6350"/>
            <a:ext cx="9144000" cy="5148262"/>
          </a:xfrm>
          <a:prstGeom prst="rect">
            <a:avLst/>
          </a:prstGeom>
        </p:spPr>
      </p:pic>
      <p:sp>
        <p:nvSpPr>
          <p:cNvPr id="8" name="Rectangle 7"/>
          <p:cNvSpPr/>
          <p:nvPr userDrawn="1"/>
        </p:nvSpPr>
        <p:spPr>
          <a:xfrm>
            <a:off x="0" y="-6350"/>
            <a:ext cx="9144000" cy="5148261"/>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0" name="Straight Connector 9"/>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Picture 11" descr="Left_Formal.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722" r:id="rId2"/>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ThinkstockPhotos-694054978 (72).jpg"/>
          <p:cNvPicPr>
            <a:picLocks noChangeAspect="1"/>
          </p:cNvPicPr>
          <p:nvPr userDrawn="1"/>
        </p:nvPicPr>
        <p:blipFill>
          <a:blip r:embed="rId4"/>
          <a:srcRect t="5825" b="10485"/>
          <a:stretch>
            <a:fillRect/>
          </a:stretch>
        </p:blipFill>
        <p:spPr>
          <a:xfrm>
            <a:off x="-1" y="2728"/>
            <a:ext cx="9144001" cy="5140772"/>
          </a:xfrm>
          <a:prstGeom prst="rect">
            <a:avLst/>
          </a:prstGeom>
        </p:spPr>
      </p:pic>
      <p:sp>
        <p:nvSpPr>
          <p:cNvPr id="3" name="Rectangle 2"/>
          <p:cNvSpPr/>
          <p:nvPr userDrawn="1"/>
        </p:nvSpPr>
        <p:spPr>
          <a:xfrm>
            <a:off x="0" y="-6350"/>
            <a:ext cx="9144000" cy="5148261"/>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4" name="Straight Connector 3"/>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7" name="Picture 6" descr="Left_Formal.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696" r:id="rId1"/>
    <p:sldLayoutId id="2147483721"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Picture 14" descr="iStock-527370201-72dpi.jpg"/>
          <p:cNvPicPr>
            <a:picLocks noChangeAspect="1"/>
          </p:cNvPicPr>
          <p:nvPr userDrawn="1"/>
        </p:nvPicPr>
        <p:blipFill>
          <a:blip r:embed="rId4"/>
          <a:srcRect b="16222"/>
          <a:stretch>
            <a:fillRect/>
          </a:stretch>
        </p:blipFill>
        <p:spPr>
          <a:xfrm>
            <a:off x="0" y="-6791"/>
            <a:ext cx="9144000" cy="5137795"/>
          </a:xfrm>
          <a:prstGeom prst="rect">
            <a:avLst/>
          </a:prstGeom>
        </p:spPr>
      </p:pic>
      <p:sp>
        <p:nvSpPr>
          <p:cNvPr id="8" name="Rectangle 7"/>
          <p:cNvSpPr/>
          <p:nvPr userDrawn="1"/>
        </p:nvSpPr>
        <p:spPr>
          <a:xfrm>
            <a:off x="7515" y="-17257"/>
            <a:ext cx="9144000" cy="5148261"/>
          </a:xfrm>
          <a:prstGeom prst="rect">
            <a:avLst/>
          </a:prstGeom>
          <a:solidFill>
            <a:schemeClr val="accent2">
              <a:alpha val="7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16" name="Straight Connector 15"/>
          <p:cNvCxnSpPr/>
          <p:nvPr userDrawn="1"/>
        </p:nvCxnSpPr>
        <p:spPr>
          <a:xfrm>
            <a:off x="0" y="5141912"/>
            <a:ext cx="9144000" cy="1588"/>
          </a:xfrm>
          <a:prstGeom prst="line">
            <a:avLst/>
          </a:prstGeom>
          <a:ln w="47625" cap="flat" cmpd="sng" algn="ctr">
            <a:solidFill>
              <a:schemeClr val="accent3"/>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7" name="Picture 16" descr="Left_Formal rev BLUE.png"/>
          <p:cNvPicPr>
            <a:picLocks noChangeAspect="1"/>
          </p:cNvPicPr>
          <p:nvPr userDrawn="1"/>
        </p:nvPicPr>
        <p:blipFill>
          <a:blip r:embed="rId5"/>
          <a:stretch>
            <a:fillRect/>
          </a:stretch>
        </p:blipFill>
        <p:spPr>
          <a:xfrm>
            <a:off x="391864" y="212183"/>
            <a:ext cx="2017524" cy="429260"/>
          </a:xfrm>
          <a:prstGeom prst="rect">
            <a:avLst/>
          </a:prstGeom>
        </p:spPr>
      </p:pic>
    </p:spTree>
  </p:cSld>
  <p:clrMap bg1="lt1" tx1="dk1" bg2="lt2" tx2="dk2" accent1="accent1" accent2="accent2" accent3="accent3" accent4="accent4" accent5="accent5" accent6="accent6" hlink="hlink" folHlink="folHlink"/>
  <p:sldLayoutIdLst>
    <p:sldLayoutId id="2147483720" r:id="rId1"/>
    <p:sldLayoutId id="2147483698"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304 tmc.jpg"/>
          <p:cNvPicPr>
            <a:picLocks noChangeAspect="1"/>
          </p:cNvPicPr>
          <p:nvPr userDrawn="1"/>
        </p:nvPicPr>
        <p:blipFill>
          <a:blip r:embed="rId4"/>
          <a:srcRect l="517" t="3221" b="9662"/>
          <a:stretch>
            <a:fillRect/>
          </a:stretch>
        </p:blipFill>
        <p:spPr>
          <a:xfrm>
            <a:off x="-10541" y="-15562"/>
            <a:ext cx="9154541" cy="5145462"/>
          </a:xfrm>
          <a:prstGeom prst="rect">
            <a:avLst/>
          </a:prstGeom>
        </p:spPr>
      </p:pic>
      <p:sp>
        <p:nvSpPr>
          <p:cNvPr id="8" name="Rectangle 7"/>
          <p:cNvSpPr/>
          <p:nvPr userDrawn="1"/>
        </p:nvSpPr>
        <p:spPr>
          <a:xfrm>
            <a:off x="-15746" y="-15561"/>
            <a:ext cx="9154541" cy="5145462"/>
          </a:xfrm>
          <a:prstGeom prst="rect">
            <a:avLst/>
          </a:prstGeom>
          <a:solidFill>
            <a:srgbClr val="FFFFFF">
              <a:alpha val="78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9" name="Straight Connector 8"/>
          <p:cNvCxnSpPr/>
          <p:nvPr userDrawn="1"/>
        </p:nvCxnSpPr>
        <p:spPr>
          <a:xfrm>
            <a:off x="0" y="5141912"/>
            <a:ext cx="9144000" cy="1588"/>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Picture 11" descr="Left_Formal.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5"/>
              <a:stretch>
                <a:fillRect/>
              </a:stretch>
            </p:blipFill>
          </mc:Choice>
          <mc:Fallback>
            <p:blipFill>
              <a:blip r:embed="rId6"/>
              <a:stretch>
                <a:fillRect/>
              </a:stretch>
            </p:blipFill>
          </mc:Fallback>
        </mc:AlternateContent>
        <p:spPr>
          <a:xfrm>
            <a:off x="434379" y="148621"/>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700" r:id="rId1"/>
    <p:sldLayoutId id="2147483717"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6" name="Picture 15" descr="118tmc-72dpi.jpg"/>
          <p:cNvPicPr>
            <a:picLocks noChangeAspect="1"/>
          </p:cNvPicPr>
          <p:nvPr userDrawn="1"/>
        </p:nvPicPr>
        <p:blipFill>
          <a:blip r:embed="rId4"/>
          <a:srcRect l="652" t="8471" b="1059"/>
          <a:stretch>
            <a:fillRect/>
          </a:stretch>
        </p:blipFill>
        <p:spPr>
          <a:xfrm>
            <a:off x="0" y="-22239"/>
            <a:ext cx="9161011" cy="5143903"/>
          </a:xfrm>
          <a:prstGeom prst="rect">
            <a:avLst/>
          </a:prstGeom>
        </p:spPr>
      </p:pic>
      <p:sp>
        <p:nvSpPr>
          <p:cNvPr id="17" name="Rectangle 16"/>
          <p:cNvSpPr/>
          <p:nvPr userDrawn="1"/>
        </p:nvSpPr>
        <p:spPr>
          <a:xfrm>
            <a:off x="0" y="-17483"/>
            <a:ext cx="9154541" cy="5152140"/>
          </a:xfrm>
          <a:prstGeom prst="rect">
            <a:avLst/>
          </a:prstGeom>
          <a:solidFill>
            <a:schemeClr val="accent2">
              <a:alpha val="6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4362C"/>
              </a:solidFill>
            </a:endParaRPr>
          </a:p>
        </p:txBody>
      </p:sp>
      <p:cxnSp>
        <p:nvCxnSpPr>
          <p:cNvPr id="7" name="Straight Connector 6"/>
          <p:cNvCxnSpPr/>
          <p:nvPr userDrawn="1"/>
        </p:nvCxnSpPr>
        <p:spPr>
          <a:xfrm>
            <a:off x="0" y="5141912"/>
            <a:ext cx="9144000" cy="1588"/>
          </a:xfrm>
          <a:prstGeom prst="line">
            <a:avLst/>
          </a:prstGeom>
          <a:ln w="47625" cap="flat" cmpd="sng" algn="ctr">
            <a:solidFill>
              <a:schemeClr val="accent3"/>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21" name="Picture 20" descr="Left_Formal rev BLUE.png"/>
          <p:cNvPicPr>
            <a:picLocks noChangeAspect="1"/>
          </p:cNvPicPr>
          <p:nvPr userDrawn="1"/>
        </p:nvPicPr>
        <p:blipFill>
          <a:blip r:embed="rId5"/>
          <a:stretch>
            <a:fillRect/>
          </a:stretch>
        </p:blipFill>
        <p:spPr>
          <a:xfrm>
            <a:off x="391864" y="137043"/>
            <a:ext cx="2017524" cy="429260"/>
          </a:xfrm>
          <a:prstGeom prst="rect">
            <a:avLst/>
          </a:prstGeom>
        </p:spPr>
      </p:pic>
    </p:spTree>
  </p:cSld>
  <p:clrMap bg1="lt1" tx1="dk1" bg2="lt2" tx2="dk2" accent1="accent1" accent2="accent2" accent3="accent3" accent4="accent4" accent5="accent5" accent6="accent6" hlink="hlink" folHlink="folHlink"/>
  <p:sldLayoutIdLst>
    <p:sldLayoutId id="2147483713" r:id="rId1"/>
    <p:sldLayoutId id="2147483704"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bif interior.jpg"/>
          <p:cNvPicPr>
            <a:picLocks noChangeAspect="1"/>
          </p:cNvPicPr>
          <p:nvPr userDrawn="1"/>
        </p:nvPicPr>
        <p:blipFill>
          <a:blip r:embed="rId4"/>
          <a:srcRect r="7400" b="6667"/>
          <a:stretch>
            <a:fillRect/>
          </a:stretch>
        </p:blipFill>
        <p:spPr>
          <a:xfrm>
            <a:off x="0" y="0"/>
            <a:ext cx="9172992" cy="5131168"/>
          </a:xfrm>
          <a:prstGeom prst="rect">
            <a:avLst/>
          </a:prstGeom>
        </p:spPr>
      </p:pic>
      <p:sp>
        <p:nvSpPr>
          <p:cNvPr id="8" name="Rectangle 7"/>
          <p:cNvSpPr/>
          <p:nvPr userDrawn="1"/>
        </p:nvSpPr>
        <p:spPr>
          <a:xfrm>
            <a:off x="-23739" y="0"/>
            <a:ext cx="9191479" cy="5143500"/>
          </a:xfrm>
          <a:prstGeom prst="rect">
            <a:avLst/>
          </a:prstGeom>
          <a:solidFill>
            <a:srgbClr val="FFFFFF">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a:off x="-23739" y="5131168"/>
            <a:ext cx="9191479" cy="12332"/>
          </a:xfrm>
          <a:prstGeom prst="line">
            <a:avLst/>
          </a:prstGeom>
          <a:ln w="47625" cap="flat" cmpd="sng" algn="ctr">
            <a:solidFill>
              <a:srgbClr val="D2373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1" name="Picture 10" descr="Left_Formal.eps"/>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5"/>
              <a:stretch>
                <a:fillRect/>
              </a:stretch>
            </p:blipFill>
          </mc:Choice>
          <mc:Fallback>
            <p:blipFill>
              <a:blip r:embed="rId6"/>
              <a:stretch>
                <a:fillRect/>
              </a:stretch>
            </p:blipFill>
          </mc:Fallback>
        </mc:AlternateContent>
        <p:spPr>
          <a:xfrm>
            <a:off x="434379" y="155412"/>
            <a:ext cx="1909684" cy="407798"/>
          </a:xfrm>
          <a:prstGeom prst="rect">
            <a:avLst/>
          </a:prstGeom>
        </p:spPr>
      </p:pic>
    </p:spTree>
  </p:cSld>
  <p:clrMap bg1="lt1" tx1="dk1" bg2="lt2" tx2="dk2" accent1="accent1" accent2="accent2" accent3="accent3" accent4="accent4" accent5="accent5" accent6="accent6" hlink="hlink" folHlink="folHlink"/>
  <p:sldLayoutIdLst>
    <p:sldLayoutId id="2147483714" r:id="rId1"/>
    <p:sldLayoutId id="2147483706"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hyperlink" Target="https://forms.gle/tktYJiXEULf3sMPv7" TargetMode="External"/><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47E41-407D-FA49-894C-EAC3170D5064}"/>
              </a:ext>
            </a:extLst>
          </p:cNvPr>
          <p:cNvSpPr>
            <a:spLocks noGrp="1"/>
          </p:cNvSpPr>
          <p:nvPr>
            <p:ph type="title"/>
          </p:nvPr>
        </p:nvSpPr>
        <p:spPr/>
        <p:txBody>
          <a:bodyPr/>
          <a:lstStyle/>
          <a:p>
            <a:r>
              <a:rPr lang="en-US" dirty="0"/>
              <a:t>Data Preparation for Accounting</a:t>
            </a:r>
          </a:p>
        </p:txBody>
      </p:sp>
      <p:sp>
        <p:nvSpPr>
          <p:cNvPr id="3" name="Text Placeholder 2">
            <a:extLst>
              <a:ext uri="{FF2B5EF4-FFF2-40B4-BE49-F238E27FC236}">
                <a16:creationId xmlns:a16="http://schemas.microsoft.com/office/drawing/2014/main" id="{7D47CFEF-EC3D-9F4E-8EE2-3463E17A1E79}"/>
              </a:ext>
            </a:extLst>
          </p:cNvPr>
          <p:cNvSpPr>
            <a:spLocks noGrp="1"/>
          </p:cNvSpPr>
          <p:nvPr>
            <p:ph type="body" idx="1"/>
          </p:nvPr>
        </p:nvSpPr>
        <p:spPr/>
        <p:txBody>
          <a:bodyPr/>
          <a:lstStyle/>
          <a:p>
            <a:r>
              <a:rPr lang="en-US" dirty="0"/>
              <a:t>Module 1</a:t>
            </a:r>
          </a:p>
        </p:txBody>
      </p:sp>
      <p:sp>
        <p:nvSpPr>
          <p:cNvPr id="4" name="Text Placeholder 3">
            <a:extLst>
              <a:ext uri="{FF2B5EF4-FFF2-40B4-BE49-F238E27FC236}">
                <a16:creationId xmlns:a16="http://schemas.microsoft.com/office/drawing/2014/main" id="{8C7090E2-D0BC-7D4F-925E-F49E9C81927B}"/>
              </a:ext>
            </a:extLst>
          </p:cNvPr>
          <p:cNvSpPr>
            <a:spLocks noGrp="1"/>
          </p:cNvSpPr>
          <p:nvPr>
            <p:ph type="body" sz="quarter" idx="3"/>
          </p:nvPr>
        </p:nvSpPr>
        <p:spPr/>
        <p:txBody>
          <a:bodyPr/>
          <a:lstStyle/>
          <a:p>
            <a:r>
              <a:rPr lang="en-US" dirty="0"/>
              <a:t>Ron Guymon &amp; Linden Lu</a:t>
            </a:r>
          </a:p>
        </p:txBody>
      </p:sp>
    </p:spTree>
    <p:extLst>
      <p:ext uri="{BB962C8B-B14F-4D97-AF65-F5344CB8AC3E}">
        <p14:creationId xmlns:p14="http://schemas.microsoft.com/office/powerpoint/2010/main" val="3594994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normAutofit lnSpcReduction="10000"/>
          </a:bodyPr>
          <a:lstStyle/>
          <a:p>
            <a:r>
              <a:rPr lang="en-US" dirty="0"/>
              <a:t>Excel</a:t>
            </a:r>
          </a:p>
          <a:p>
            <a:endParaRPr lang="en-US" dirty="0"/>
          </a:p>
          <a:p>
            <a:r>
              <a:rPr lang="en-US" dirty="0"/>
              <a:t>Spyder</a:t>
            </a:r>
          </a:p>
          <a:p>
            <a:endParaRPr lang="en-US" dirty="0"/>
          </a:p>
          <a:p>
            <a:r>
              <a:rPr lang="en-US" dirty="0" err="1"/>
              <a:t>Jupyter</a:t>
            </a:r>
            <a:r>
              <a:rPr lang="en-US" dirty="0"/>
              <a:t> Notebook</a:t>
            </a:r>
          </a:p>
          <a:p>
            <a:endParaRPr lang="en-US" dirty="0"/>
          </a:p>
          <a:p>
            <a:r>
              <a:rPr lang="en-US" dirty="0" err="1"/>
              <a:t>JupyterLab</a:t>
            </a:r>
            <a:endParaRPr lang="en-US" dirty="0">
              <a:sym typeface="Wingdings" pitchFamily="2" charset="2"/>
            </a:endParaRP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Four Data Analytic Environments</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6352621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0" y="776614"/>
            <a:ext cx="8098637" cy="4071834"/>
          </a:xfrm>
        </p:spPr>
        <p:txBody>
          <a:bodyPr/>
          <a:lstStyle/>
          <a:p>
            <a:r>
              <a:rPr lang="en-US" dirty="0"/>
              <a:t>Data analytics is pervasive.</a:t>
            </a:r>
          </a:p>
          <a:p>
            <a:endParaRPr lang="en-US" dirty="0"/>
          </a:p>
          <a:p>
            <a:r>
              <a:rPr lang="en-US" dirty="0"/>
              <a:t>You should come to love IDEs.</a:t>
            </a:r>
          </a:p>
          <a:p>
            <a:endParaRPr lang="en-US" dirty="0"/>
          </a:p>
          <a:p>
            <a:r>
              <a:rPr lang="en-US" dirty="0"/>
              <a:t>Markdown is simple, but powerful.</a:t>
            </a:r>
            <a:endParaRPr lang="en-US" dirty="0">
              <a:sym typeface="Wingdings" pitchFamily="2" charset="2"/>
            </a:endParaRP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1 LE Takeaways</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501822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0" y="776614"/>
            <a:ext cx="8098637" cy="4071834"/>
          </a:xfrm>
        </p:spPr>
        <p:txBody>
          <a:bodyPr/>
          <a:lstStyle/>
          <a:p>
            <a:r>
              <a:rPr lang="en-US" dirty="0"/>
              <a:t>Anaconda is a great way to install the tools for running Python on your local machine.</a:t>
            </a:r>
          </a:p>
          <a:p>
            <a:endParaRPr lang="en-US" dirty="0"/>
          </a:p>
          <a:p>
            <a:r>
              <a:rPr lang="en-US" dirty="0"/>
              <a:t>Each IDE serves a different purpose.</a:t>
            </a:r>
          </a:p>
          <a:p>
            <a:endParaRPr lang="en-US" dirty="0">
              <a:sym typeface="Wingdings" pitchFamily="2" charset="2"/>
            </a:endParaRPr>
          </a:p>
          <a:p>
            <a:endParaRPr lang="en-US" dirty="0">
              <a:sym typeface="Wingdings" pitchFamily="2" charset="2"/>
            </a:endParaRP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1 HE Takeaways</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173003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t>Python</a:t>
            </a:r>
          </a:p>
          <a:p>
            <a:endParaRPr lang="en-US" dirty="0">
              <a:sym typeface="Wingdings" pitchFamily="2" charset="2"/>
            </a:endParaRPr>
          </a:p>
          <a:p>
            <a:r>
              <a:rPr lang="en-US" dirty="0">
                <a:sym typeface="Wingdings" pitchFamily="2" charset="2"/>
              </a:rPr>
              <a:t>Python Functions</a:t>
            </a:r>
          </a:p>
          <a:p>
            <a:endParaRPr lang="en-US" dirty="0">
              <a:sym typeface="Wingdings" pitchFamily="2" charset="2"/>
            </a:endParaRPr>
          </a:p>
          <a:p>
            <a:r>
              <a:rPr lang="en-US" dirty="0">
                <a:sym typeface="Wingdings" pitchFamily="2" charset="2"/>
              </a:rPr>
              <a:t>Conditional Statements in Python</a:t>
            </a:r>
          </a:p>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Module 2 Preview</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771119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endParaRPr lang="en-US" dirty="0">
              <a:sym typeface="Wingdings" pitchFamily="2" charset="2"/>
            </a:endParaRP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Tips for Module 1 High Engagement </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96553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2B7D438-EE8C-443D-8F19-F0622F9D292F}"/>
              </a:ext>
            </a:extLst>
          </p:cNvPr>
          <p:cNvSpPr>
            <a:spLocks noGrp="1"/>
          </p:cNvSpPr>
          <p:nvPr>
            <p:ph idx="1"/>
          </p:nvPr>
        </p:nvSpPr>
        <p:spPr/>
        <p:txBody>
          <a:bodyPr/>
          <a:lstStyle/>
          <a:p>
            <a:endParaRPr lang="en-US"/>
          </a:p>
        </p:txBody>
      </p:sp>
      <p:sp>
        <p:nvSpPr>
          <p:cNvPr id="2" name="Title 1">
            <a:extLst>
              <a:ext uri="{FF2B5EF4-FFF2-40B4-BE49-F238E27FC236}">
                <a16:creationId xmlns:a16="http://schemas.microsoft.com/office/drawing/2014/main" id="{160952B5-8222-144E-A46F-E315D0D69B06}"/>
              </a:ext>
            </a:extLst>
          </p:cNvPr>
          <p:cNvSpPr>
            <a:spLocks noGrp="1"/>
          </p:cNvSpPr>
          <p:nvPr>
            <p:ph type="title"/>
          </p:nvPr>
        </p:nvSpPr>
        <p:spPr/>
        <p:txBody>
          <a:bodyPr/>
          <a:lstStyle/>
          <a:p>
            <a:r>
              <a:rPr lang="en-US" dirty="0"/>
              <a:t>Questions?</a:t>
            </a:r>
          </a:p>
        </p:txBody>
      </p:sp>
      <p:sp>
        <p:nvSpPr>
          <p:cNvPr id="9" name="Text Placeholder 8">
            <a:extLst>
              <a:ext uri="{FF2B5EF4-FFF2-40B4-BE49-F238E27FC236}">
                <a16:creationId xmlns:a16="http://schemas.microsoft.com/office/drawing/2014/main" id="{8F40E87E-D6EE-493B-8EA2-E89485E6FBD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342343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225AC6-E25D-4C4B-93CC-4AC387FF284B}"/>
              </a:ext>
            </a:extLst>
          </p:cNvPr>
          <p:cNvSpPr>
            <a:spLocks noGrp="1"/>
          </p:cNvSpPr>
          <p:nvPr>
            <p:ph idx="1"/>
          </p:nvPr>
        </p:nvSpPr>
        <p:spPr/>
        <p:txBody>
          <a:bodyPr/>
          <a:lstStyle/>
          <a:p>
            <a:r>
              <a:rPr lang="en-US" dirty="0"/>
              <a:t>Introductions</a:t>
            </a:r>
          </a:p>
          <a:p>
            <a:r>
              <a:rPr lang="en-US" dirty="0"/>
              <a:t>Live Session Quiz</a:t>
            </a:r>
          </a:p>
          <a:p>
            <a:r>
              <a:rPr lang="en-US" dirty="0"/>
              <a:t>Using Python Locally (On Your Machine)</a:t>
            </a:r>
          </a:p>
          <a:p>
            <a:r>
              <a:rPr lang="en-US" dirty="0"/>
              <a:t>Use Case Example</a:t>
            </a:r>
          </a:p>
          <a:p>
            <a:r>
              <a:rPr lang="en-US" dirty="0"/>
              <a:t>For Next Week</a:t>
            </a:r>
          </a:p>
          <a:p>
            <a:r>
              <a:rPr lang="en-US" dirty="0"/>
              <a:t>Tips for the High Engagement Assignment</a:t>
            </a:r>
          </a:p>
        </p:txBody>
      </p:sp>
      <p:sp>
        <p:nvSpPr>
          <p:cNvPr id="2" name="Title 1">
            <a:extLst>
              <a:ext uri="{FF2B5EF4-FFF2-40B4-BE49-F238E27FC236}">
                <a16:creationId xmlns:a16="http://schemas.microsoft.com/office/drawing/2014/main" id="{EB7AA942-F8FD-EA43-BF9B-78FA0465ECAC}"/>
              </a:ext>
            </a:extLst>
          </p:cNvPr>
          <p:cNvSpPr>
            <a:spLocks noGrp="1"/>
          </p:cNvSpPr>
          <p:nvPr>
            <p:ph type="title"/>
          </p:nvPr>
        </p:nvSpPr>
        <p:spPr/>
        <p:txBody>
          <a:bodyPr/>
          <a:lstStyle/>
          <a:p>
            <a:r>
              <a:rPr lang="en-US" dirty="0"/>
              <a:t>Agenda</a:t>
            </a:r>
          </a:p>
        </p:txBody>
      </p:sp>
      <p:sp>
        <p:nvSpPr>
          <p:cNvPr id="7" name="Text Placeholder 6">
            <a:extLst>
              <a:ext uri="{FF2B5EF4-FFF2-40B4-BE49-F238E27FC236}">
                <a16:creationId xmlns:a16="http://schemas.microsoft.com/office/drawing/2014/main" id="{7F915599-E7E9-4D8C-A934-66E5051CC939}"/>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628867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CE1BEB-8888-EA47-8C10-17EC89C05C28}"/>
              </a:ext>
            </a:extLst>
          </p:cNvPr>
          <p:cNvSpPr>
            <a:spLocks noGrp="1"/>
          </p:cNvSpPr>
          <p:nvPr>
            <p:ph idx="1"/>
          </p:nvPr>
        </p:nvSpPr>
        <p:spPr/>
        <p:txBody>
          <a:bodyPr>
            <a:normAutofit/>
          </a:bodyPr>
          <a:lstStyle/>
          <a:p>
            <a:r>
              <a:rPr lang="en-US" dirty="0"/>
              <a:t>This is the second of a 3+ course journey</a:t>
            </a:r>
          </a:p>
          <a:p>
            <a:r>
              <a:rPr lang="en-US" dirty="0"/>
              <a:t>A few important preliminaries</a:t>
            </a:r>
          </a:p>
          <a:p>
            <a:r>
              <a:rPr lang="en-US" dirty="0"/>
              <a:t>Participation, assignments, grades, readings</a:t>
            </a:r>
          </a:p>
          <a:p>
            <a:r>
              <a:rPr lang="en-US" dirty="0"/>
              <a:t>Discussion boards</a:t>
            </a:r>
          </a:p>
          <a:p>
            <a:r>
              <a:rPr lang="en-US" dirty="0"/>
              <a:t>Office hours</a:t>
            </a:r>
          </a:p>
        </p:txBody>
      </p:sp>
      <p:sp>
        <p:nvSpPr>
          <p:cNvPr id="2" name="Title 1">
            <a:extLst>
              <a:ext uri="{FF2B5EF4-FFF2-40B4-BE49-F238E27FC236}">
                <a16:creationId xmlns:a16="http://schemas.microsoft.com/office/drawing/2014/main" id="{FAAD2E61-4BA1-8C44-8730-92609AEED195}"/>
              </a:ext>
            </a:extLst>
          </p:cNvPr>
          <p:cNvSpPr>
            <a:spLocks noGrp="1"/>
          </p:cNvSpPr>
          <p:nvPr>
            <p:ph type="title"/>
          </p:nvPr>
        </p:nvSpPr>
        <p:spPr/>
        <p:txBody>
          <a:bodyPr>
            <a:normAutofit/>
          </a:bodyPr>
          <a:lstStyle/>
          <a:p>
            <a:r>
              <a:rPr lang="en-US" dirty="0"/>
              <a:t>Course Introduction</a:t>
            </a:r>
          </a:p>
        </p:txBody>
      </p:sp>
    </p:spTree>
    <p:extLst>
      <p:ext uri="{BB962C8B-B14F-4D97-AF65-F5344CB8AC3E}">
        <p14:creationId xmlns:p14="http://schemas.microsoft.com/office/powerpoint/2010/main" val="1011336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7BCDD2-6F68-5540-88C7-FB1AE83504B2}"/>
              </a:ext>
            </a:extLst>
          </p:cNvPr>
          <p:cNvSpPr>
            <a:spLocks noGrp="1"/>
          </p:cNvSpPr>
          <p:nvPr>
            <p:ph idx="1"/>
          </p:nvPr>
        </p:nvSpPr>
        <p:spPr>
          <a:xfrm>
            <a:off x="457200" y="703386"/>
            <a:ext cx="3621505" cy="4145062"/>
          </a:xfrm>
        </p:spPr>
        <p:txBody>
          <a:bodyPr>
            <a:normAutofit/>
          </a:bodyPr>
          <a:lstStyle/>
          <a:p>
            <a:r>
              <a:rPr lang="en-US" dirty="0"/>
              <a:t>Husband and father</a:t>
            </a:r>
          </a:p>
          <a:p>
            <a:r>
              <a:rPr lang="en-US" dirty="0"/>
              <a:t>Accounting professor / data scientist</a:t>
            </a:r>
          </a:p>
          <a:p>
            <a:r>
              <a:rPr lang="en-US" dirty="0"/>
              <a:t>Lover of outdoor recreation</a:t>
            </a:r>
          </a:p>
        </p:txBody>
      </p:sp>
      <p:sp>
        <p:nvSpPr>
          <p:cNvPr id="2" name="Title 1">
            <a:extLst>
              <a:ext uri="{FF2B5EF4-FFF2-40B4-BE49-F238E27FC236}">
                <a16:creationId xmlns:a16="http://schemas.microsoft.com/office/drawing/2014/main" id="{4DC2789E-CD97-E148-818F-B698C0BD139B}"/>
              </a:ext>
            </a:extLst>
          </p:cNvPr>
          <p:cNvSpPr>
            <a:spLocks noGrp="1"/>
          </p:cNvSpPr>
          <p:nvPr>
            <p:ph type="title"/>
          </p:nvPr>
        </p:nvSpPr>
        <p:spPr/>
        <p:txBody>
          <a:bodyPr>
            <a:normAutofit/>
          </a:bodyPr>
          <a:lstStyle/>
          <a:p>
            <a:r>
              <a:rPr lang="en-US" dirty="0"/>
              <a:t>Who is Ron Guymon?</a:t>
            </a:r>
          </a:p>
        </p:txBody>
      </p:sp>
      <p:pic>
        <p:nvPicPr>
          <p:cNvPr id="1026" name="Picture 2" descr="https://lh6.googleusercontent.com/M_wkvdehvAuq2EwxrqT17ksC-ijFasmVL6k2MGRYnyXT95PFQi_xc6TiwL9lWbykJjLYkP9qtXd2q7nsG7hcuIjk-tjnB9s35EF2reAivzl4eXxeeF6mCVhIUor2TmSZKoq1f_KcUcE">
            <a:extLst>
              <a:ext uri="{FF2B5EF4-FFF2-40B4-BE49-F238E27FC236}">
                <a16:creationId xmlns:a16="http://schemas.microsoft.com/office/drawing/2014/main" id="{C3B4AD0B-423B-4C4E-B7C4-7901FF17B6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8003" y="1052783"/>
            <a:ext cx="4307834" cy="3446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8051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7BCDD2-6F68-5540-88C7-FB1AE83504B2}"/>
              </a:ext>
            </a:extLst>
          </p:cNvPr>
          <p:cNvSpPr>
            <a:spLocks noGrp="1"/>
          </p:cNvSpPr>
          <p:nvPr>
            <p:ph idx="1"/>
          </p:nvPr>
        </p:nvSpPr>
        <p:spPr>
          <a:xfrm>
            <a:off x="457200" y="703386"/>
            <a:ext cx="3893127" cy="4145062"/>
          </a:xfrm>
        </p:spPr>
        <p:txBody>
          <a:bodyPr>
            <a:normAutofit/>
          </a:bodyPr>
          <a:lstStyle/>
          <a:p>
            <a:r>
              <a:rPr lang="en-US" sz="2400" dirty="0"/>
              <a:t>Husband and father</a:t>
            </a:r>
          </a:p>
          <a:p>
            <a:r>
              <a:rPr lang="en-US" sz="2400" dirty="0"/>
              <a:t>Computer science/Finance background</a:t>
            </a:r>
          </a:p>
          <a:p>
            <a:r>
              <a:rPr lang="en-US" sz="2400" dirty="0"/>
              <a:t>Software engineer and Instructor</a:t>
            </a:r>
          </a:p>
          <a:p>
            <a:r>
              <a:rPr lang="en-US" sz="2400" dirty="0"/>
              <a:t>Sports lover</a:t>
            </a:r>
          </a:p>
        </p:txBody>
      </p:sp>
      <p:sp>
        <p:nvSpPr>
          <p:cNvPr id="2" name="Title 1">
            <a:extLst>
              <a:ext uri="{FF2B5EF4-FFF2-40B4-BE49-F238E27FC236}">
                <a16:creationId xmlns:a16="http://schemas.microsoft.com/office/drawing/2014/main" id="{4DC2789E-CD97-E148-818F-B698C0BD139B}"/>
              </a:ext>
            </a:extLst>
          </p:cNvPr>
          <p:cNvSpPr>
            <a:spLocks noGrp="1"/>
          </p:cNvSpPr>
          <p:nvPr>
            <p:ph type="title"/>
          </p:nvPr>
        </p:nvSpPr>
        <p:spPr/>
        <p:txBody>
          <a:bodyPr>
            <a:normAutofit/>
          </a:bodyPr>
          <a:lstStyle/>
          <a:p>
            <a:r>
              <a:rPr lang="en-US" dirty="0"/>
              <a:t>Who is Linden Lu?</a:t>
            </a:r>
          </a:p>
        </p:txBody>
      </p:sp>
      <p:pic>
        <p:nvPicPr>
          <p:cNvPr id="7" name="Picture 6">
            <a:extLst>
              <a:ext uri="{FF2B5EF4-FFF2-40B4-BE49-F238E27FC236}">
                <a16:creationId xmlns:a16="http://schemas.microsoft.com/office/drawing/2014/main" id="{011DF576-3119-3549-B072-C92C6F822B67}"/>
              </a:ext>
            </a:extLst>
          </p:cNvPr>
          <p:cNvPicPr>
            <a:picLocks noChangeAspect="1"/>
          </p:cNvPicPr>
          <p:nvPr/>
        </p:nvPicPr>
        <p:blipFill>
          <a:blip r:embed="rId3"/>
          <a:stretch>
            <a:fillRect/>
          </a:stretch>
        </p:blipFill>
        <p:spPr>
          <a:xfrm>
            <a:off x="4766308" y="776614"/>
            <a:ext cx="3639072" cy="4366886"/>
          </a:xfrm>
          <a:prstGeom prst="rect">
            <a:avLst/>
          </a:prstGeom>
        </p:spPr>
      </p:pic>
    </p:spTree>
    <p:extLst>
      <p:ext uri="{BB962C8B-B14F-4D97-AF65-F5344CB8AC3E}">
        <p14:creationId xmlns:p14="http://schemas.microsoft.com/office/powerpoint/2010/main" val="191999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p:txBody>
          <a:bodyPr/>
          <a:lstStyle/>
          <a:p>
            <a:r>
              <a:rPr lang="en-US" dirty="0">
                <a:hlinkClick r:id="rId3"/>
              </a:rPr>
              <a:t>https://forms.gle/tktYJiXEULf3sMPv7</a:t>
            </a:r>
            <a:endParaRPr lang="en-US" dirty="0"/>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Live Session Quiz</a:t>
            </a:r>
          </a:p>
        </p:txBody>
      </p:sp>
      <p:sp>
        <p:nvSpPr>
          <p:cNvPr id="7" name="Text Placeholder 6">
            <a:extLst>
              <a:ext uri="{FF2B5EF4-FFF2-40B4-BE49-F238E27FC236}">
                <a16:creationId xmlns:a16="http://schemas.microsoft.com/office/drawing/2014/main" id="{B0DA8CC5-8D7A-40F5-AB3C-C7C0AECF6C7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6726037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4044462" cy="4071834"/>
          </a:xfrm>
        </p:spPr>
        <p:txBody>
          <a:bodyPr/>
          <a:lstStyle/>
          <a:p>
            <a:endParaRPr lang="en-US" dirty="0"/>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normAutofit fontScale="90000"/>
          </a:bodyPr>
          <a:lstStyle/>
          <a:p>
            <a:r>
              <a:rPr lang="en-US" dirty="0"/>
              <a:t>Questions About Coursera Content?</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041494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4044462" cy="4071834"/>
          </a:xfrm>
        </p:spPr>
        <p:txBody>
          <a:bodyPr/>
          <a:lstStyle/>
          <a:p>
            <a:r>
              <a:rPr lang="en-US" dirty="0"/>
              <a:t>Anaconda Distribution</a:t>
            </a:r>
          </a:p>
          <a:p>
            <a:r>
              <a:rPr lang="en-US" dirty="0"/>
              <a:t>Anaconda Navigator</a:t>
            </a: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Using Python Locally</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pic>
        <p:nvPicPr>
          <p:cNvPr id="5" name="Picture 4">
            <a:extLst>
              <a:ext uri="{FF2B5EF4-FFF2-40B4-BE49-F238E27FC236}">
                <a16:creationId xmlns:a16="http://schemas.microsoft.com/office/drawing/2014/main" id="{0B848B46-52CB-3E4C-A4ED-06BA071BC014}"/>
              </a:ext>
            </a:extLst>
          </p:cNvPr>
          <p:cNvPicPr>
            <a:picLocks noChangeAspect="1"/>
          </p:cNvPicPr>
          <p:nvPr/>
        </p:nvPicPr>
        <p:blipFill>
          <a:blip r:embed="rId3"/>
          <a:stretch>
            <a:fillRect/>
          </a:stretch>
        </p:blipFill>
        <p:spPr>
          <a:xfrm>
            <a:off x="4603253" y="1336430"/>
            <a:ext cx="4399098" cy="2709789"/>
          </a:xfrm>
          <a:prstGeom prst="rect">
            <a:avLst/>
          </a:prstGeom>
        </p:spPr>
      </p:pic>
    </p:spTree>
    <p:extLst>
      <p:ext uri="{BB962C8B-B14F-4D97-AF65-F5344CB8AC3E}">
        <p14:creationId xmlns:p14="http://schemas.microsoft.com/office/powerpoint/2010/main" val="38490802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F672C0B-6207-1741-841E-E08D8FAF9A00}"/>
              </a:ext>
            </a:extLst>
          </p:cNvPr>
          <p:cNvSpPr>
            <a:spLocks noGrp="1"/>
          </p:cNvSpPr>
          <p:nvPr>
            <p:ph idx="1"/>
          </p:nvPr>
        </p:nvSpPr>
        <p:spPr>
          <a:xfrm>
            <a:off x="457201" y="776614"/>
            <a:ext cx="8098636" cy="4071834"/>
          </a:xfrm>
        </p:spPr>
        <p:txBody>
          <a:bodyPr/>
          <a:lstStyle/>
          <a:p>
            <a:r>
              <a:rPr lang="en-US" dirty="0"/>
              <a:t>Data Analytic Task in Excel vs. </a:t>
            </a:r>
            <a:r>
              <a:rPr lang="en-US" dirty="0" err="1"/>
              <a:t>Jupyter</a:t>
            </a:r>
            <a:r>
              <a:rPr lang="en-US" dirty="0"/>
              <a:t> Notebook</a:t>
            </a:r>
          </a:p>
        </p:txBody>
      </p:sp>
      <p:sp>
        <p:nvSpPr>
          <p:cNvPr id="2" name="Title 1">
            <a:extLst>
              <a:ext uri="{FF2B5EF4-FFF2-40B4-BE49-F238E27FC236}">
                <a16:creationId xmlns:a16="http://schemas.microsoft.com/office/drawing/2014/main" id="{BF3E3EFD-6848-F740-B960-F58798740923}"/>
              </a:ext>
            </a:extLst>
          </p:cNvPr>
          <p:cNvSpPr>
            <a:spLocks noGrp="1"/>
          </p:cNvSpPr>
          <p:nvPr>
            <p:ph type="title"/>
          </p:nvPr>
        </p:nvSpPr>
        <p:spPr/>
        <p:txBody>
          <a:bodyPr/>
          <a:lstStyle/>
          <a:p>
            <a:r>
              <a:rPr lang="en-US" dirty="0"/>
              <a:t>Use Case Example</a:t>
            </a:r>
          </a:p>
        </p:txBody>
      </p:sp>
      <p:sp>
        <p:nvSpPr>
          <p:cNvPr id="7" name="Text Placeholder 6">
            <a:extLst>
              <a:ext uri="{FF2B5EF4-FFF2-40B4-BE49-F238E27FC236}">
                <a16:creationId xmlns:a16="http://schemas.microsoft.com/office/drawing/2014/main" id="{87A734FA-6AC3-4DD4-A17F-DDDE33BA8543}"/>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823627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IF Exterior">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26029E7F-8FBE-4A6E-87DE-89DBB63857CB}"/>
    </a:ext>
  </a:extLst>
</a:theme>
</file>

<file path=ppt/theme/theme10.xml><?xml version="1.0" encoding="utf-8"?>
<a:theme xmlns:a="http://schemas.openxmlformats.org/drawingml/2006/main" name="Office Theme">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DB3BC4B2-A86F-4A0C-848B-88A1C0550996}"/>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BIF Interior">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82A2E09-5814-4F7F-8CD5-BB17B64AF808}"/>
    </a:ext>
  </a:extLst>
</a:theme>
</file>

<file path=ppt/theme/theme3.xml><?xml version="1.0" encoding="utf-8"?>
<a:theme xmlns:a="http://schemas.openxmlformats.org/drawingml/2006/main" name="Older Student Sidewalk">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743145AE-E926-4A43-BA01-97A5AB94DA86}"/>
    </a:ext>
  </a:extLst>
</a:theme>
</file>

<file path=ppt/theme/theme4.xml><?xml version="1.0" encoding="utf-8"?>
<a:theme xmlns:a="http://schemas.openxmlformats.org/drawingml/2006/main" name="Subtitle Slide Undergrads in Atrium">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956E6EF-CB1F-4ECC-8FC4-6378B3BAF020}"/>
    </a:ext>
  </a:extLst>
</a:theme>
</file>

<file path=ppt/theme/theme5.xml><?xml version="1.0" encoding="utf-8"?>
<a:theme xmlns:a="http://schemas.openxmlformats.org/drawingml/2006/main" name="Student and Date Collage">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C18C8C76-69DC-47CF-8741-B6636E12AF0C}"/>
    </a:ext>
  </a:extLst>
</a:theme>
</file>

<file path=ppt/theme/theme6.xml><?xml version="1.0" encoding="utf-8"?>
<a:theme xmlns:a="http://schemas.openxmlformats.org/drawingml/2006/main" name="3 Students Collaborating">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58DB38E6-B4DE-4F79-8184-F4A2681E5D11}"/>
    </a:ext>
  </a:extLst>
</a:theme>
</file>

<file path=ppt/theme/theme7.xml><?xml version="1.0" encoding="utf-8"?>
<a:theme xmlns:a="http://schemas.openxmlformats.org/drawingml/2006/main" name="Formally Dress Older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3511AF49-D972-4728-BB09-86AF7E9867EC}"/>
    </a:ext>
  </a:extLst>
</a:theme>
</file>

<file path=ppt/theme/theme8.xml><?xml version="1.0" encoding="utf-8"?>
<a:theme xmlns:a="http://schemas.openxmlformats.org/drawingml/2006/main" name="Female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1CFEEBB9-38B4-477D-91E5-6C7EB178AAFF}"/>
    </a:ext>
  </a:extLst>
</a:theme>
</file>

<file path=ppt/theme/theme9.xml><?xml version="1.0" encoding="utf-8"?>
<a:theme xmlns:a="http://schemas.openxmlformats.org/drawingml/2006/main" name="Informal Smiling Student">
  <a:themeElements>
    <a:clrScheme name="GIES">
      <a:dk1>
        <a:sysClr val="windowText" lastClr="000000"/>
      </a:dk1>
      <a:lt1>
        <a:sysClr val="window" lastClr="FFFFFF"/>
      </a:lt1>
      <a:dk2>
        <a:srgbClr val="1F497D"/>
      </a:dk2>
      <a:lt2>
        <a:srgbClr val="EEECE1"/>
      </a:lt2>
      <a:accent1>
        <a:srgbClr val="2F5696"/>
      </a:accent1>
      <a:accent2>
        <a:srgbClr val="D85436"/>
      </a:accent2>
      <a:accent3>
        <a:srgbClr val="172948"/>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plate.potx" id="{17667398-0062-4AA3-B132-14D229E798D1}" vid="{E68B7B43-E315-4675-B75C-B94038DBB98E}"/>
    </a:ext>
  </a:extLst>
</a:theme>
</file>

<file path=docProps/app.xml><?xml version="1.0" encoding="utf-8"?>
<Properties xmlns="http://schemas.openxmlformats.org/officeDocument/2006/extended-properties" xmlns:vt="http://schemas.openxmlformats.org/officeDocument/2006/docPropsVTypes">
  <Template>2019 Online Learning Template</Template>
  <TotalTime>12818</TotalTime>
  <Words>1906</Words>
  <Application>Microsoft Macintosh PowerPoint</Application>
  <PresentationFormat>On-screen Show (16:9)</PresentationFormat>
  <Paragraphs>256</Paragraphs>
  <Slides>15</Slides>
  <Notes>14</Notes>
  <HiddenSlides>0</HiddenSlides>
  <MMClips>0</MMClips>
  <ScaleCrop>false</ScaleCrop>
  <HeadingPairs>
    <vt:vector size="6" baseType="variant">
      <vt:variant>
        <vt:lpstr>Fonts Used</vt:lpstr>
      </vt:variant>
      <vt:variant>
        <vt:i4>3</vt:i4>
      </vt:variant>
      <vt:variant>
        <vt:lpstr>Theme</vt:lpstr>
      </vt:variant>
      <vt:variant>
        <vt:i4>10</vt:i4>
      </vt:variant>
      <vt:variant>
        <vt:lpstr>Slide Titles</vt:lpstr>
      </vt:variant>
      <vt:variant>
        <vt:i4>15</vt:i4>
      </vt:variant>
    </vt:vector>
  </HeadingPairs>
  <TitlesOfParts>
    <vt:vector size="28" baseType="lpstr">
      <vt:lpstr>Arial</vt:lpstr>
      <vt:lpstr>Calibri</vt:lpstr>
      <vt:lpstr>Wingdings</vt:lpstr>
      <vt:lpstr>BIF Exterior</vt:lpstr>
      <vt:lpstr>BIF Interior</vt:lpstr>
      <vt:lpstr>Older Student Sidewalk</vt:lpstr>
      <vt:lpstr>Subtitle Slide Undergrads in Atrium</vt:lpstr>
      <vt:lpstr>Student and Date Collage</vt:lpstr>
      <vt:lpstr>3 Students Collaborating</vt:lpstr>
      <vt:lpstr>Formally Dress Older Student</vt:lpstr>
      <vt:lpstr>Female Student</vt:lpstr>
      <vt:lpstr>Informal Smiling Student</vt:lpstr>
      <vt:lpstr>Office Theme</vt:lpstr>
      <vt:lpstr>Data Preparation for Accounting</vt:lpstr>
      <vt:lpstr>Agenda</vt:lpstr>
      <vt:lpstr>Course Introduction</vt:lpstr>
      <vt:lpstr>Who is Ron Guymon?</vt:lpstr>
      <vt:lpstr>Who is Linden Lu?</vt:lpstr>
      <vt:lpstr>Live Session Quiz</vt:lpstr>
      <vt:lpstr>Questions About Coursera Content?</vt:lpstr>
      <vt:lpstr>Using Python Locally</vt:lpstr>
      <vt:lpstr>Use Case Example</vt:lpstr>
      <vt:lpstr>Four Data Analytic Environments</vt:lpstr>
      <vt:lpstr>Module 1 LE Takeaways</vt:lpstr>
      <vt:lpstr>Module 1 HE Takeaways</vt:lpstr>
      <vt:lpstr>Module 2 Preview</vt:lpstr>
      <vt:lpstr>Tips for Module 1 High Engagement </vt:lpstr>
      <vt:lpstr>Questions?</vt:lpstr>
    </vt:vector>
  </TitlesOfParts>
  <Company>University of Illinois</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Driven Decisions in Accounting</dc:title>
  <dc:creator>Eric Hernandez</dc:creator>
  <cp:lastModifiedBy>Lu, Zhenzhong Linden</cp:lastModifiedBy>
  <cp:revision>24</cp:revision>
  <dcterms:created xsi:type="dcterms:W3CDTF">2019-10-10T17:44:50Z</dcterms:created>
  <dcterms:modified xsi:type="dcterms:W3CDTF">2020-01-13T15:21:05Z</dcterms:modified>
</cp:coreProperties>
</file>

<file path=docProps/thumbnail.jpeg>
</file>